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70" r:id="rId1"/>
  </p:sldMasterIdLst>
  <p:notesMasterIdLst>
    <p:notesMasterId r:id="rId16"/>
  </p:notesMasterIdLst>
  <p:sldIdLst>
    <p:sldId id="283" r:id="rId2"/>
    <p:sldId id="275" r:id="rId3"/>
    <p:sldId id="276" r:id="rId4"/>
    <p:sldId id="280" r:id="rId5"/>
    <p:sldId id="284" r:id="rId6"/>
    <p:sldId id="285" r:id="rId7"/>
    <p:sldId id="286" r:id="rId8"/>
    <p:sldId id="287" r:id="rId9"/>
    <p:sldId id="288" r:id="rId10"/>
    <p:sldId id="289" r:id="rId11"/>
    <p:sldId id="291" r:id="rId12"/>
    <p:sldId id="292" r:id="rId13"/>
    <p:sldId id="293" r:id="rId14"/>
    <p:sldId id="294" r:id="rId15"/>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5A5A66"/>
    <a:srgbClr val="000000"/>
    <a:srgbClr val="EFF1F8"/>
    <a:srgbClr val="373737"/>
    <a:srgbClr val="445469"/>
    <a:srgbClr val="626162"/>
    <a:srgbClr val="C4D4E2"/>
    <a:srgbClr val="CFCFCF"/>
    <a:srgbClr val="62555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E3AC9B-7DD9-4966-93BF-723AF69696C5}" v="1" dt="2020-06-02T10:50:18.063"/>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24" autoAdjust="0"/>
    <p:restoredTop sz="50000" autoAdjust="0"/>
  </p:normalViewPr>
  <p:slideViewPr>
    <p:cSldViewPr snapToGrid="0" snapToObjects="1">
      <p:cViewPr varScale="1">
        <p:scale>
          <a:sx n="58" d="100"/>
          <a:sy n="58" d="100"/>
        </p:scale>
        <p:origin x="744" y="78"/>
      </p:cViewPr>
      <p:guideLst/>
    </p:cSldViewPr>
  </p:slideViewPr>
  <p:notesTextViewPr>
    <p:cViewPr>
      <p:scale>
        <a:sx n="20" d="100"/>
        <a:sy n="20" d="100"/>
      </p:scale>
      <p:origin x="0" y="0"/>
    </p:cViewPr>
  </p:notesTextViewPr>
  <p:sorterViewPr>
    <p:cViewPr>
      <p:scale>
        <a:sx n="50" d="100"/>
        <a:sy n="5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Montserrat Light"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Montserrat Light" charset="0"/>
              </a:defRPr>
            </a:lvl1pPr>
          </a:lstStyle>
          <a:p>
            <a:fld id="{EFC10EE1-B198-C942-8235-326C972CBB30}" type="datetimeFigureOut">
              <a:rPr lang="en-US" smtClean="0"/>
              <a:pPr/>
              <a:t>6/2/2020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Montserrat Light"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Montserrat Light"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Montserrat Light" charset="0"/>
        <a:ea typeface="+mn-ea"/>
        <a:cs typeface="+mn-cs"/>
      </a:defRPr>
    </a:lvl1pPr>
    <a:lvl2pPr marL="914217" algn="l" defTabSz="914217" rtl="0" eaLnBrk="1" latinLnBrk="0" hangingPunct="1">
      <a:defRPr sz="2400" b="0" i="0" kern="1200">
        <a:solidFill>
          <a:schemeClr val="tx1"/>
        </a:solidFill>
        <a:latin typeface="Montserrat Light" charset="0"/>
        <a:ea typeface="+mn-ea"/>
        <a:cs typeface="+mn-cs"/>
      </a:defRPr>
    </a:lvl2pPr>
    <a:lvl3pPr marL="1828434" algn="l" defTabSz="914217" rtl="0" eaLnBrk="1" latinLnBrk="0" hangingPunct="1">
      <a:defRPr sz="2400" b="0" i="0" kern="1200">
        <a:solidFill>
          <a:schemeClr val="tx1"/>
        </a:solidFill>
        <a:latin typeface="Montserrat Light" charset="0"/>
        <a:ea typeface="+mn-ea"/>
        <a:cs typeface="+mn-cs"/>
      </a:defRPr>
    </a:lvl3pPr>
    <a:lvl4pPr marL="2742651" algn="l" defTabSz="914217" rtl="0" eaLnBrk="1" latinLnBrk="0" hangingPunct="1">
      <a:defRPr sz="2400" b="0" i="0" kern="1200">
        <a:solidFill>
          <a:schemeClr val="tx1"/>
        </a:solidFill>
        <a:latin typeface="Montserrat Light" charset="0"/>
        <a:ea typeface="+mn-ea"/>
        <a:cs typeface="+mn-cs"/>
      </a:defRPr>
    </a:lvl4pPr>
    <a:lvl5pPr marL="3656868" algn="l" defTabSz="914217" rtl="0" eaLnBrk="1" latinLnBrk="0" hangingPunct="1">
      <a:defRPr sz="2400" b="0" i="0" kern="1200">
        <a:solidFill>
          <a:schemeClr val="tx1"/>
        </a:solidFill>
        <a:latin typeface="Montserrat Light"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1</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4988" y="763588"/>
            <a:ext cx="6702425"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363375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10</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4988" y="763588"/>
            <a:ext cx="6702425"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97331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11</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4988" y="763588"/>
            <a:ext cx="6702425"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387739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12</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4988" y="763588"/>
            <a:ext cx="6702425"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989835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2</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4988" y="763588"/>
            <a:ext cx="6702425"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387014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3</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4988" y="763588"/>
            <a:ext cx="6702425"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243264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4</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4988" y="763588"/>
            <a:ext cx="6702425"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954571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5</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4988" y="763588"/>
            <a:ext cx="6702425"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595182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6</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4988" y="763588"/>
            <a:ext cx="6702425"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525236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7</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4988" y="763588"/>
            <a:ext cx="6702425"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597785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8</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4988" y="763588"/>
            <a:ext cx="6702425"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720889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9</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4988" y="763588"/>
            <a:ext cx="6702425"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642607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73855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1059664"/>
      </p:ext>
    </p:extLst>
  </p:cSld>
  <p:clrMap bg1="lt1" tx1="dk1" bg2="lt2" tx2="dk2" accent1="accent1" accent2="accent2" accent3="accent3" accent4="accent4" accent5="accent5" accent6="accent6" hlink="hlink" folHlink="folHlink"/>
  <p:sldLayoutIdLst>
    <p:sldLayoutId id="2147484019" r:id="rId1"/>
  </p:sldLayoutIdLst>
  <p:hf hdr="0" ftr="0" dt="0"/>
  <p:txStyles>
    <p:title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0" indent="0" algn="l" defTabSz="1828343" rtl="0" eaLnBrk="1" latinLnBrk="0" hangingPunct="1">
        <a:lnSpc>
          <a:spcPct val="90000"/>
        </a:lnSpc>
        <a:spcBef>
          <a:spcPts val="2000"/>
        </a:spcBef>
        <a:buFont typeface="Arial" panose="020B0604020202020204" pitchFamily="34" charset="0"/>
        <a:buNone/>
        <a:defRPr sz="5599" kern="1200">
          <a:solidFill>
            <a:schemeClr val="tx1"/>
          </a:solidFill>
          <a:latin typeface="+mn-lt"/>
          <a:ea typeface="+mn-ea"/>
          <a:cs typeface="+mn-cs"/>
        </a:defRPr>
      </a:lvl1pPr>
      <a:lvl2pPr marL="914171" indent="0" algn="l" defTabSz="1828343" rtl="0" eaLnBrk="1" latinLnBrk="0" hangingPunct="1">
        <a:lnSpc>
          <a:spcPct val="90000"/>
        </a:lnSpc>
        <a:spcBef>
          <a:spcPts val="1000"/>
        </a:spcBef>
        <a:buFont typeface="Arial" panose="020B0604020202020204" pitchFamily="34" charset="0"/>
        <a:buNone/>
        <a:defRPr sz="4799" kern="1200">
          <a:solidFill>
            <a:schemeClr val="tx1"/>
          </a:solidFill>
          <a:latin typeface="+mn-lt"/>
          <a:ea typeface="+mn-ea"/>
          <a:cs typeface="+mn-cs"/>
        </a:defRPr>
      </a:lvl2pPr>
      <a:lvl3pPr marL="1828343" indent="0" algn="l" defTabSz="1828343" rtl="0" eaLnBrk="1" latinLnBrk="0" hangingPunct="1">
        <a:lnSpc>
          <a:spcPct val="90000"/>
        </a:lnSpc>
        <a:spcBef>
          <a:spcPts val="1000"/>
        </a:spcBef>
        <a:buFont typeface="Arial" panose="020B0604020202020204" pitchFamily="34" charset="0"/>
        <a:buNone/>
        <a:defRPr sz="3999" kern="1200">
          <a:solidFill>
            <a:schemeClr val="tx1"/>
          </a:solidFill>
          <a:latin typeface="+mn-lt"/>
          <a:ea typeface="+mn-ea"/>
          <a:cs typeface="+mn-cs"/>
        </a:defRPr>
      </a:lvl3pPr>
      <a:lvl4pPr marL="2742514" indent="0" algn="l" defTabSz="1828343" rtl="0" eaLnBrk="1" latinLnBrk="0" hangingPunct="1">
        <a:lnSpc>
          <a:spcPct val="90000"/>
        </a:lnSpc>
        <a:spcBef>
          <a:spcPts val="1000"/>
        </a:spcBef>
        <a:buFont typeface="Arial" panose="020B0604020202020204" pitchFamily="34" charset="0"/>
        <a:buNone/>
        <a:defRPr sz="3599" kern="1200">
          <a:solidFill>
            <a:schemeClr val="tx1"/>
          </a:solidFill>
          <a:latin typeface="+mn-lt"/>
          <a:ea typeface="+mn-ea"/>
          <a:cs typeface="+mn-cs"/>
        </a:defRPr>
      </a:lvl4pPr>
      <a:lvl5pPr marL="3656685" indent="0" algn="l" defTabSz="1828343" rtl="0" eaLnBrk="1" latinLnBrk="0" hangingPunct="1">
        <a:lnSpc>
          <a:spcPct val="90000"/>
        </a:lnSpc>
        <a:spcBef>
          <a:spcPts val="1000"/>
        </a:spcBef>
        <a:buFont typeface="Arial" panose="020B0604020202020204" pitchFamily="34" charset="0"/>
        <a:buNone/>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jpe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9.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 name="Rectangle 108">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 y="0"/>
            <a:ext cx="12539870" cy="13716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1" name="Picture 110">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24377650" cy="13716000"/>
          </a:xfrm>
          <a:prstGeom prst="rect">
            <a:avLst/>
          </a:prstGeom>
        </p:spPr>
      </p:pic>
      <p:sp>
        <p:nvSpPr>
          <p:cNvPr id="552" name="CuadroTexto 551"/>
          <p:cNvSpPr txBox="1"/>
          <p:nvPr/>
        </p:nvSpPr>
        <p:spPr>
          <a:xfrm>
            <a:off x="12965641" y="10327762"/>
            <a:ext cx="10985629" cy="1593943"/>
          </a:xfrm>
          <a:prstGeom prst="rect">
            <a:avLst/>
          </a:prstGeom>
        </p:spPr>
        <p:txBody>
          <a:bodyPr vert="horz" lIns="91440" tIns="45720" rIns="91440" bIns="45720" rtlCol="0" anchor="t">
            <a:normAutofit fontScale="92500" lnSpcReduction="10000"/>
          </a:bodyPr>
          <a:lstStyle/>
          <a:p>
            <a:pPr algn="ctr" defTabSz="914400">
              <a:lnSpc>
                <a:spcPct val="90000"/>
              </a:lnSpc>
              <a:spcBef>
                <a:spcPct val="0"/>
              </a:spcBef>
              <a:spcAft>
                <a:spcPts val="600"/>
              </a:spcAft>
            </a:pPr>
            <a:r>
              <a:rPr lang="en-US" sz="6200" b="1" dirty="0">
                <a:solidFill>
                  <a:srgbClr val="000000"/>
                </a:solidFill>
                <a:latin typeface="+mj-lt"/>
                <a:ea typeface="+mj-ea"/>
                <a:cs typeface="+mj-cs"/>
              </a:rPr>
              <a:t>A Fuzzy Rule-Based Control System for Fast Line-Following Robots</a:t>
            </a:r>
          </a:p>
        </p:txBody>
      </p:sp>
      <p:sp>
        <p:nvSpPr>
          <p:cNvPr id="113"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181270"/>
            <a:ext cx="10953317" cy="12553682"/>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descr="A close up of a toy&#10;&#10;Description automatically generated">
            <a:extLst>
              <a:ext uri="{FF2B5EF4-FFF2-40B4-BE49-F238E27FC236}">
                <a16:creationId xmlns:a16="http://schemas.microsoft.com/office/drawing/2014/main" id="{A342B7A9-E097-43DC-A761-0148864BF5CE}"/>
              </a:ext>
            </a:extLst>
          </p:cNvPr>
          <p:cNvPicPr>
            <a:picLocks noChangeAspect="1"/>
          </p:cNvPicPr>
          <p:nvPr/>
        </p:nvPicPr>
        <p:blipFill rotWithShape="1">
          <a:blip r:embed="rId4" cstate="email">
            <a:alphaModFix/>
            <a:extLst>
              <a:ext uri="{28A0092B-C50C-407E-A947-70E740481C1C}">
                <a14:useLocalDpi xmlns:a14="http://schemas.microsoft.com/office/drawing/2010/main" val="0"/>
              </a:ext>
            </a:extLst>
          </a:blip>
          <a:srcRect l="18710" r="1797" b="-1"/>
          <a:stretch/>
        </p:blipFill>
        <p:spPr>
          <a:xfrm>
            <a:off x="1" y="1540074"/>
            <a:ext cx="10594607" cy="12194876"/>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pic>
        <p:nvPicPr>
          <p:cNvPr id="10" name="Picture 9">
            <a:extLst>
              <a:ext uri="{FF2B5EF4-FFF2-40B4-BE49-F238E27FC236}">
                <a16:creationId xmlns:a16="http://schemas.microsoft.com/office/drawing/2014/main" id="{9EE8DD6D-E34F-422A-851C-5F34BE68E219}"/>
              </a:ext>
            </a:extLst>
          </p:cNvPr>
          <p:cNvPicPr>
            <a:picLocks noChangeAspect="1"/>
          </p:cNvPicPr>
          <p:nvPr/>
        </p:nvPicPr>
        <p:blipFill>
          <a:blip r:embed="rId5"/>
          <a:stretch>
            <a:fillRect/>
          </a:stretch>
        </p:blipFill>
        <p:spPr>
          <a:xfrm>
            <a:off x="13761617" y="11921705"/>
            <a:ext cx="9725025" cy="1476375"/>
          </a:xfrm>
          <a:prstGeom prst="rect">
            <a:avLst/>
          </a:prstGeom>
        </p:spPr>
      </p:pic>
      <p:pic>
        <p:nvPicPr>
          <p:cNvPr id="11" name="Picture 4" descr="NEAPOLIS UNIVERSITY PAPHOS – Study Net">
            <a:extLst>
              <a:ext uri="{FF2B5EF4-FFF2-40B4-BE49-F238E27FC236}">
                <a16:creationId xmlns:a16="http://schemas.microsoft.com/office/drawing/2014/main" id="{C7DDF79E-0D5F-4BBC-9413-050CA89CA353}"/>
              </a:ext>
            </a:extLst>
          </p:cNvPr>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t="18511" b="26883"/>
          <a:stretch/>
        </p:blipFill>
        <p:spPr bwMode="auto">
          <a:xfrm>
            <a:off x="18827755" y="991917"/>
            <a:ext cx="3542370" cy="19343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Technical University of Crete - OptEEmAL">
            <a:extLst>
              <a:ext uri="{FF2B5EF4-FFF2-40B4-BE49-F238E27FC236}">
                <a16:creationId xmlns:a16="http://schemas.microsoft.com/office/drawing/2014/main" id="{7319A5DE-989F-452E-A668-C948A8863B9F}"/>
              </a:ext>
            </a:extLst>
          </p:cNvPr>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l="32356" r="33004"/>
          <a:stretch/>
        </p:blipFill>
        <p:spPr bwMode="auto">
          <a:xfrm>
            <a:off x="22600002" y="860694"/>
            <a:ext cx="1351268" cy="193434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obotics Lab ">
            <a:extLst>
              <a:ext uri="{FF2B5EF4-FFF2-40B4-BE49-F238E27FC236}">
                <a16:creationId xmlns:a16="http://schemas.microsoft.com/office/drawing/2014/main" id="{22EEC1DA-6310-4E07-8D03-CB82FACFE894}"/>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8916710" y="124458"/>
            <a:ext cx="5254505" cy="7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9216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 name="CuadroTexto 754"/>
          <p:cNvSpPr txBox="1"/>
          <p:nvPr/>
        </p:nvSpPr>
        <p:spPr>
          <a:xfrm>
            <a:off x="3314322" y="1472269"/>
            <a:ext cx="17128407" cy="1446550"/>
          </a:xfrm>
          <a:prstGeom prst="rect">
            <a:avLst/>
          </a:prstGeom>
          <a:noFill/>
        </p:spPr>
        <p:txBody>
          <a:bodyPr wrap="none" rtlCol="0">
            <a:spAutoFit/>
          </a:bodyPr>
          <a:lstStyle/>
          <a:p>
            <a:pPr algn="ctr"/>
            <a:r>
              <a:rPr lang="en-US" sz="8800" b="1">
                <a:solidFill>
                  <a:schemeClr val="tx2"/>
                </a:solidFill>
                <a:latin typeface="Lato Heavy" charset="0"/>
                <a:ea typeface="Lato Heavy" charset="0"/>
                <a:cs typeface="Lato Heavy" charset="0"/>
              </a:rPr>
              <a:t>Proposed Navigation Algorithm</a:t>
            </a:r>
            <a:endParaRPr lang="en-US" sz="8800" b="1" dirty="0">
              <a:solidFill>
                <a:schemeClr val="tx2"/>
              </a:solidFill>
              <a:latin typeface="Lato Heavy" charset="0"/>
              <a:ea typeface="Lato Heavy" charset="0"/>
              <a:cs typeface="Lato Heavy" charset="0"/>
            </a:endParaRPr>
          </a:p>
        </p:txBody>
      </p:sp>
      <p:sp>
        <p:nvSpPr>
          <p:cNvPr id="22" name="CuadroTexto 755">
            <a:extLst>
              <a:ext uri="{FF2B5EF4-FFF2-40B4-BE49-F238E27FC236}">
                <a16:creationId xmlns:a16="http://schemas.microsoft.com/office/drawing/2014/main" id="{EEA5FA21-F047-4125-AC24-0F10372EB947}"/>
              </a:ext>
            </a:extLst>
          </p:cNvPr>
          <p:cNvSpPr txBox="1"/>
          <p:nvPr/>
        </p:nvSpPr>
        <p:spPr>
          <a:xfrm>
            <a:off x="1272323" y="5368665"/>
            <a:ext cx="11512652" cy="6740307"/>
          </a:xfrm>
          <a:prstGeom prst="rect">
            <a:avLst/>
          </a:prstGeom>
          <a:noFill/>
        </p:spPr>
        <p:txBody>
          <a:bodyPr wrap="square" rtlCol="0">
            <a:spAutoFit/>
          </a:bodyPr>
          <a:lstStyle/>
          <a:p>
            <a:r>
              <a:rPr lang="en-US">
                <a:latin typeface="Lato Light" charset="0"/>
                <a:ea typeface="Lato Light" charset="0"/>
                <a:cs typeface="Lato Light" charset="0"/>
              </a:rPr>
              <a:t>A set of triangular membership functions fuzzifies each X score. </a:t>
            </a:r>
          </a:p>
          <a:p>
            <a:endParaRPr lang="en-US">
              <a:latin typeface="Lato Light" charset="0"/>
              <a:ea typeface="Lato Light" charset="0"/>
              <a:cs typeface="Lato Light" charset="0"/>
            </a:endParaRPr>
          </a:p>
          <a:p>
            <a:r>
              <a:rPr lang="en-US">
                <a:latin typeface="Lato Light" charset="0"/>
                <a:ea typeface="Lato Light" charset="0"/>
                <a:cs typeface="Lato Light" charset="0"/>
              </a:rPr>
              <a:t>Sequentially, the fuzzy inputs are combined using a list of 6 rules for producing the fuzzy output of the system.</a:t>
            </a:r>
          </a:p>
          <a:p>
            <a:endParaRPr lang="en-US">
              <a:latin typeface="Lato Light" charset="0"/>
              <a:ea typeface="Lato Light" charset="0"/>
              <a:cs typeface="Lato Light" charset="0"/>
            </a:endParaRPr>
          </a:p>
          <a:p>
            <a:r>
              <a:rPr lang="en-US">
                <a:latin typeface="Lato Light" charset="0"/>
                <a:ea typeface="Lato Light" charset="0"/>
                <a:cs typeface="Lato Light" charset="0"/>
              </a:rPr>
              <a:t>The final crisp output is produced using the centroid defuzzification method.</a:t>
            </a:r>
          </a:p>
          <a:p>
            <a:endParaRPr lang="en-US">
              <a:latin typeface="Lato Light" charset="0"/>
              <a:ea typeface="Lato Light" charset="0"/>
              <a:cs typeface="Lato Light" charset="0"/>
            </a:endParaRPr>
          </a:p>
          <a:p>
            <a:r>
              <a:rPr lang="en-US">
                <a:latin typeface="Lato Light" charset="0"/>
                <a:ea typeface="Lato Light" charset="0"/>
                <a:cs typeface="Lato Light" charset="0"/>
              </a:rPr>
              <a:t>F2 shapes on the one hand the basic speed of the robot at each iteration while on the other hand provides the optimal Kp, Ki and Kd parameters for F1.</a:t>
            </a:r>
            <a:endParaRPr lang="en-US" dirty="0">
              <a:latin typeface="Lato Light" charset="0"/>
              <a:ea typeface="Lato Light" charset="0"/>
              <a:cs typeface="Lato Light" charset="0"/>
            </a:endParaRPr>
          </a:p>
        </p:txBody>
      </p:sp>
      <p:sp>
        <p:nvSpPr>
          <p:cNvPr id="31" name="CuadroTexto 755">
            <a:extLst>
              <a:ext uri="{FF2B5EF4-FFF2-40B4-BE49-F238E27FC236}">
                <a16:creationId xmlns:a16="http://schemas.microsoft.com/office/drawing/2014/main" id="{EADEE27E-530B-4FF3-9265-F274DCE75A62}"/>
              </a:ext>
            </a:extLst>
          </p:cNvPr>
          <p:cNvSpPr txBox="1"/>
          <p:nvPr/>
        </p:nvSpPr>
        <p:spPr>
          <a:xfrm>
            <a:off x="1722132" y="2992612"/>
            <a:ext cx="20312779" cy="1200329"/>
          </a:xfrm>
          <a:prstGeom prst="rect">
            <a:avLst/>
          </a:prstGeom>
          <a:noFill/>
        </p:spPr>
        <p:txBody>
          <a:bodyPr wrap="square" rtlCol="0">
            <a:spAutoFit/>
          </a:bodyPr>
          <a:lstStyle/>
          <a:p>
            <a:pPr algn="ctr"/>
            <a:r>
              <a:rPr lang="en-US">
                <a:latin typeface="Lato Light" charset="0"/>
                <a:ea typeface="Lato Light" charset="0"/>
                <a:cs typeface="Lato Light" charset="0"/>
              </a:rPr>
              <a:t>We propose a new algorithm that combines the advantages of the PID with the benefits of a visual system using a Fuzzy Ruled-Based approach.</a:t>
            </a:r>
            <a:endParaRPr lang="en-US" dirty="0">
              <a:latin typeface="Lato Light" charset="0"/>
              <a:ea typeface="Lato Light" charset="0"/>
              <a:cs typeface="Lato Light" charset="0"/>
            </a:endParaRPr>
          </a:p>
        </p:txBody>
      </p:sp>
      <p:pic>
        <p:nvPicPr>
          <p:cNvPr id="4" name="Picture 3" descr="A close up of text on a white background&#10;&#10;Description automatically generated">
            <a:extLst>
              <a:ext uri="{FF2B5EF4-FFF2-40B4-BE49-F238E27FC236}">
                <a16:creationId xmlns:a16="http://schemas.microsoft.com/office/drawing/2014/main" id="{C1AC26DA-6125-445D-80FD-AB5F2B6918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26793" y="5758440"/>
            <a:ext cx="9202434" cy="7030431"/>
          </a:xfrm>
          <a:prstGeom prst="rect">
            <a:avLst/>
          </a:prstGeom>
        </p:spPr>
      </p:pic>
    </p:spTree>
    <p:extLst>
      <p:ext uri="{BB962C8B-B14F-4D97-AF65-F5344CB8AC3E}">
        <p14:creationId xmlns:p14="http://schemas.microsoft.com/office/powerpoint/2010/main" val="39319309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 name="CuadroTexto 754"/>
          <p:cNvSpPr txBox="1"/>
          <p:nvPr/>
        </p:nvSpPr>
        <p:spPr>
          <a:xfrm>
            <a:off x="6595060" y="1472269"/>
            <a:ext cx="10566931" cy="1446550"/>
          </a:xfrm>
          <a:prstGeom prst="rect">
            <a:avLst/>
          </a:prstGeom>
          <a:noFill/>
        </p:spPr>
        <p:txBody>
          <a:bodyPr wrap="none" rtlCol="0">
            <a:spAutoFit/>
          </a:bodyPr>
          <a:lstStyle/>
          <a:p>
            <a:pPr algn="ctr"/>
            <a:r>
              <a:rPr lang="en-US" sz="8800" b="1" dirty="0">
                <a:solidFill>
                  <a:schemeClr val="tx2"/>
                </a:solidFill>
                <a:latin typeface="Lato Heavy" charset="0"/>
                <a:ea typeface="Lato Heavy" charset="0"/>
                <a:cs typeface="Lato Heavy" charset="0"/>
              </a:rPr>
              <a:t>Experimental Setup</a:t>
            </a:r>
          </a:p>
        </p:txBody>
      </p:sp>
      <p:sp>
        <p:nvSpPr>
          <p:cNvPr id="22" name="CuadroTexto 755">
            <a:extLst>
              <a:ext uri="{FF2B5EF4-FFF2-40B4-BE49-F238E27FC236}">
                <a16:creationId xmlns:a16="http://schemas.microsoft.com/office/drawing/2014/main" id="{EEA5FA21-F047-4125-AC24-0F10372EB947}"/>
              </a:ext>
            </a:extLst>
          </p:cNvPr>
          <p:cNvSpPr txBox="1"/>
          <p:nvPr/>
        </p:nvSpPr>
        <p:spPr>
          <a:xfrm>
            <a:off x="1272323" y="5368665"/>
            <a:ext cx="10149051" cy="6740307"/>
          </a:xfrm>
          <a:prstGeom prst="rect">
            <a:avLst/>
          </a:prstGeom>
          <a:noFill/>
        </p:spPr>
        <p:txBody>
          <a:bodyPr wrap="square" rtlCol="0">
            <a:spAutoFit/>
          </a:bodyPr>
          <a:lstStyle/>
          <a:p>
            <a:r>
              <a:rPr lang="en-US" dirty="0">
                <a:latin typeface="Lato Light" charset="0"/>
                <a:ea typeface="Lato Light" charset="0"/>
                <a:cs typeface="Lato Light" charset="0"/>
              </a:rPr>
              <a:t>The total black line (path) length was 20m long. The path was selected to be as close to real-world applications, consisting of complex line structures such as acute turns, intersections, a loop and at places single or consecutive 90 degree turns.</a:t>
            </a:r>
          </a:p>
          <a:p>
            <a:endParaRPr lang="en-US" dirty="0">
              <a:latin typeface="Lato Light" charset="0"/>
              <a:ea typeface="Lato Light" charset="0"/>
              <a:cs typeface="Lato Light" charset="0"/>
            </a:endParaRPr>
          </a:p>
          <a:p>
            <a:r>
              <a:rPr lang="en-US" dirty="0">
                <a:latin typeface="Lato Light" charset="0"/>
                <a:ea typeface="Lato Light" charset="0"/>
                <a:cs typeface="Lato Light" charset="0"/>
              </a:rPr>
              <a:t>To evaluate the proposed methodology we constructed 4 identical systems: A traditional PID line-following algorithm navigation robot, a PID with an EDF line-following robot, the proposed method navigation robot and the proposed method navigation robot with an EDF.  </a:t>
            </a:r>
          </a:p>
        </p:txBody>
      </p:sp>
      <p:sp>
        <p:nvSpPr>
          <p:cNvPr id="31" name="CuadroTexto 755">
            <a:extLst>
              <a:ext uri="{FF2B5EF4-FFF2-40B4-BE49-F238E27FC236}">
                <a16:creationId xmlns:a16="http://schemas.microsoft.com/office/drawing/2014/main" id="{EADEE27E-530B-4FF3-9265-F274DCE75A62}"/>
              </a:ext>
            </a:extLst>
          </p:cNvPr>
          <p:cNvSpPr txBox="1"/>
          <p:nvPr/>
        </p:nvSpPr>
        <p:spPr>
          <a:xfrm>
            <a:off x="1722132" y="2992612"/>
            <a:ext cx="20312779" cy="1200329"/>
          </a:xfrm>
          <a:prstGeom prst="rect">
            <a:avLst/>
          </a:prstGeom>
          <a:noFill/>
        </p:spPr>
        <p:txBody>
          <a:bodyPr wrap="square" rtlCol="0">
            <a:spAutoFit/>
          </a:bodyPr>
          <a:lstStyle/>
          <a:p>
            <a:pPr algn="ctr"/>
            <a:r>
              <a:rPr lang="en-US" dirty="0">
                <a:latin typeface="Lato Light" charset="0"/>
                <a:ea typeface="Lato Light" charset="0"/>
                <a:cs typeface="Lato Light" charset="0"/>
              </a:rPr>
              <a:t>Experiments were conducted on a track of a black line on a white surface. The track was designed and printed on a 300X300 cm glossy PVC material, so it could be as slippery as possible.</a:t>
            </a:r>
          </a:p>
        </p:txBody>
      </p:sp>
      <p:pic>
        <p:nvPicPr>
          <p:cNvPr id="2" name="Picture 1">
            <a:extLst>
              <a:ext uri="{FF2B5EF4-FFF2-40B4-BE49-F238E27FC236}">
                <a16:creationId xmlns:a16="http://schemas.microsoft.com/office/drawing/2014/main" id="{A7220018-99C3-4F70-8AF0-8AF6E09CDE43}"/>
              </a:ext>
            </a:extLst>
          </p:cNvPr>
          <p:cNvPicPr>
            <a:picLocks noChangeAspect="1"/>
          </p:cNvPicPr>
          <p:nvPr/>
        </p:nvPicPr>
        <p:blipFill>
          <a:blip r:embed="rId3"/>
          <a:stretch>
            <a:fillRect/>
          </a:stretch>
        </p:blipFill>
        <p:spPr>
          <a:xfrm>
            <a:off x="12956278" y="9984393"/>
            <a:ext cx="9891857" cy="2124579"/>
          </a:xfrm>
          <a:prstGeom prst="rect">
            <a:avLst/>
          </a:prstGeom>
        </p:spPr>
      </p:pic>
    </p:spTree>
    <p:extLst>
      <p:ext uri="{BB962C8B-B14F-4D97-AF65-F5344CB8AC3E}">
        <p14:creationId xmlns:p14="http://schemas.microsoft.com/office/powerpoint/2010/main" val="4325513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 name="CuadroTexto 754"/>
          <p:cNvSpPr txBox="1"/>
          <p:nvPr/>
        </p:nvSpPr>
        <p:spPr>
          <a:xfrm>
            <a:off x="8075148" y="1472269"/>
            <a:ext cx="7606762" cy="1446550"/>
          </a:xfrm>
          <a:prstGeom prst="rect">
            <a:avLst/>
          </a:prstGeom>
          <a:noFill/>
        </p:spPr>
        <p:txBody>
          <a:bodyPr wrap="none" rtlCol="0">
            <a:spAutoFit/>
          </a:bodyPr>
          <a:lstStyle/>
          <a:p>
            <a:pPr algn="ctr"/>
            <a:r>
              <a:rPr lang="en-US" sz="8800" b="1" dirty="0">
                <a:solidFill>
                  <a:schemeClr val="tx2"/>
                </a:solidFill>
                <a:latin typeface="Lato Heavy" charset="0"/>
                <a:ea typeface="Lato Heavy" charset="0"/>
                <a:cs typeface="Lato Heavy" charset="0"/>
              </a:rPr>
              <a:t>Achievements</a:t>
            </a:r>
          </a:p>
        </p:txBody>
      </p:sp>
      <p:sp>
        <p:nvSpPr>
          <p:cNvPr id="6" name="Freeform 1">
            <a:extLst>
              <a:ext uri="{FF2B5EF4-FFF2-40B4-BE49-F238E27FC236}">
                <a16:creationId xmlns:a16="http://schemas.microsoft.com/office/drawing/2014/main" id="{A6866E8A-075C-4D65-B8F2-7DB3F0423410}"/>
              </a:ext>
            </a:extLst>
          </p:cNvPr>
          <p:cNvSpPr>
            <a:spLocks noChangeArrowheads="1"/>
          </p:cNvSpPr>
          <p:nvPr/>
        </p:nvSpPr>
        <p:spPr bwMode="auto">
          <a:xfrm>
            <a:off x="3042820" y="4637633"/>
            <a:ext cx="6248908" cy="2314948"/>
          </a:xfrm>
          <a:custGeom>
            <a:avLst/>
            <a:gdLst>
              <a:gd name="T0" fmla="*/ 4955 w 5364"/>
              <a:gd name="T1" fmla="*/ 2141 h 2142"/>
              <a:gd name="T2" fmla="*/ 0 w 5364"/>
              <a:gd name="T3" fmla="*/ 2141 h 2142"/>
              <a:gd name="T4" fmla="*/ 0 w 5364"/>
              <a:gd name="T5" fmla="*/ 0 h 2142"/>
              <a:gd name="T6" fmla="*/ 4955 w 5364"/>
              <a:gd name="T7" fmla="*/ 0 h 2142"/>
              <a:gd name="T8" fmla="*/ 5363 w 5364"/>
              <a:gd name="T9" fmla="*/ 1030 h 2142"/>
              <a:gd name="T10" fmla="*/ 4955 w 5364"/>
              <a:gd name="T11" fmla="*/ 2141 h 2142"/>
            </a:gdLst>
            <a:ahLst/>
            <a:cxnLst>
              <a:cxn ang="0">
                <a:pos x="T0" y="T1"/>
              </a:cxn>
              <a:cxn ang="0">
                <a:pos x="T2" y="T3"/>
              </a:cxn>
              <a:cxn ang="0">
                <a:pos x="T4" y="T5"/>
              </a:cxn>
              <a:cxn ang="0">
                <a:pos x="T6" y="T7"/>
              </a:cxn>
              <a:cxn ang="0">
                <a:pos x="T8" y="T9"/>
              </a:cxn>
              <a:cxn ang="0">
                <a:pos x="T10" y="T11"/>
              </a:cxn>
            </a:cxnLst>
            <a:rect l="0" t="0" r="r" b="b"/>
            <a:pathLst>
              <a:path w="5364" h="2142">
                <a:moveTo>
                  <a:pt x="4955" y="2141"/>
                </a:moveTo>
                <a:lnTo>
                  <a:pt x="0" y="2141"/>
                </a:lnTo>
                <a:lnTo>
                  <a:pt x="0" y="0"/>
                </a:lnTo>
                <a:lnTo>
                  <a:pt x="4955" y="0"/>
                </a:lnTo>
                <a:lnTo>
                  <a:pt x="5363" y="1030"/>
                </a:lnTo>
                <a:lnTo>
                  <a:pt x="4955" y="2141"/>
                </a:lnTo>
              </a:path>
            </a:pathLst>
          </a:custGeom>
          <a:solidFill>
            <a:schemeClr val="accent1"/>
          </a:solidFill>
          <a:ln>
            <a:noFill/>
          </a:ln>
          <a:effectLst/>
        </p:spPr>
        <p:txBody>
          <a:bodyPr wrap="none" anchor="ctr"/>
          <a:lstStyle/>
          <a:p>
            <a:endParaRPr lang="en-US"/>
          </a:p>
        </p:txBody>
      </p:sp>
      <p:sp>
        <p:nvSpPr>
          <p:cNvPr id="7" name="Freeform 245">
            <a:extLst>
              <a:ext uri="{FF2B5EF4-FFF2-40B4-BE49-F238E27FC236}">
                <a16:creationId xmlns:a16="http://schemas.microsoft.com/office/drawing/2014/main" id="{D16522D2-7397-4B4C-8196-D78377E6AD79}"/>
              </a:ext>
            </a:extLst>
          </p:cNvPr>
          <p:cNvSpPr>
            <a:spLocks noChangeArrowheads="1"/>
          </p:cNvSpPr>
          <p:nvPr/>
        </p:nvSpPr>
        <p:spPr bwMode="auto">
          <a:xfrm>
            <a:off x="1256596" y="4351837"/>
            <a:ext cx="2924646" cy="2867487"/>
          </a:xfrm>
          <a:custGeom>
            <a:avLst/>
            <a:gdLst>
              <a:gd name="T0" fmla="*/ 2705 w 2706"/>
              <a:gd name="T1" fmla="*/ 2653 h 2654"/>
              <a:gd name="T2" fmla="*/ 0 w 2706"/>
              <a:gd name="T3" fmla="*/ 2653 h 2654"/>
              <a:gd name="T4" fmla="*/ 0 w 2706"/>
              <a:gd name="T5" fmla="*/ 0 h 2654"/>
              <a:gd name="T6" fmla="*/ 2705 w 2706"/>
              <a:gd name="T7" fmla="*/ 0 h 2654"/>
              <a:gd name="T8" fmla="*/ 2353 w 2706"/>
              <a:gd name="T9" fmla="*/ 1338 h 2654"/>
              <a:gd name="T10" fmla="*/ 2705 w 2706"/>
              <a:gd name="T11" fmla="*/ 2653 h 2654"/>
            </a:gdLst>
            <a:ahLst/>
            <a:cxnLst>
              <a:cxn ang="0">
                <a:pos x="T0" y="T1"/>
              </a:cxn>
              <a:cxn ang="0">
                <a:pos x="T2" y="T3"/>
              </a:cxn>
              <a:cxn ang="0">
                <a:pos x="T4" y="T5"/>
              </a:cxn>
              <a:cxn ang="0">
                <a:pos x="T6" y="T7"/>
              </a:cxn>
              <a:cxn ang="0">
                <a:pos x="T8" y="T9"/>
              </a:cxn>
              <a:cxn ang="0">
                <a:pos x="T10" y="T11"/>
              </a:cxn>
            </a:cxnLst>
            <a:rect l="0" t="0" r="r" b="b"/>
            <a:pathLst>
              <a:path w="2706" h="2654">
                <a:moveTo>
                  <a:pt x="2705" y="2653"/>
                </a:moveTo>
                <a:lnTo>
                  <a:pt x="0" y="2653"/>
                </a:lnTo>
                <a:lnTo>
                  <a:pt x="0" y="0"/>
                </a:lnTo>
                <a:lnTo>
                  <a:pt x="2705" y="0"/>
                </a:lnTo>
                <a:lnTo>
                  <a:pt x="2353" y="1338"/>
                </a:lnTo>
                <a:lnTo>
                  <a:pt x="2705" y="2653"/>
                </a:lnTo>
              </a:path>
            </a:pathLst>
          </a:custGeom>
          <a:solidFill>
            <a:schemeClr val="accent2"/>
          </a:solidFill>
          <a:ln>
            <a:noFill/>
          </a:ln>
          <a:effectLst/>
        </p:spPr>
        <p:txBody>
          <a:bodyPr wrap="none" anchor="ctr"/>
          <a:lstStyle/>
          <a:p>
            <a:endParaRPr lang="en-US"/>
          </a:p>
        </p:txBody>
      </p:sp>
      <p:sp>
        <p:nvSpPr>
          <p:cNvPr id="8" name="Freeform 246">
            <a:extLst>
              <a:ext uri="{FF2B5EF4-FFF2-40B4-BE49-F238E27FC236}">
                <a16:creationId xmlns:a16="http://schemas.microsoft.com/office/drawing/2014/main" id="{A61210AF-BAF3-4660-A456-230249682CC6}"/>
              </a:ext>
            </a:extLst>
          </p:cNvPr>
          <p:cNvSpPr>
            <a:spLocks noChangeArrowheads="1"/>
          </p:cNvSpPr>
          <p:nvPr/>
        </p:nvSpPr>
        <p:spPr bwMode="auto">
          <a:xfrm>
            <a:off x="6293749" y="7430878"/>
            <a:ext cx="6469960" cy="2314948"/>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chemeClr val="accent4"/>
          </a:solidFill>
          <a:ln>
            <a:noFill/>
          </a:ln>
          <a:effectLst/>
        </p:spPr>
        <p:txBody>
          <a:bodyPr wrap="none" anchor="ctr"/>
          <a:lstStyle/>
          <a:p>
            <a:endParaRPr lang="en-US"/>
          </a:p>
        </p:txBody>
      </p:sp>
      <p:sp>
        <p:nvSpPr>
          <p:cNvPr id="9" name="Freeform 247">
            <a:extLst>
              <a:ext uri="{FF2B5EF4-FFF2-40B4-BE49-F238E27FC236}">
                <a16:creationId xmlns:a16="http://schemas.microsoft.com/office/drawing/2014/main" id="{BA1B43A4-CD94-4358-B582-B3EA2B9A5FDE}"/>
              </a:ext>
            </a:extLst>
          </p:cNvPr>
          <p:cNvSpPr>
            <a:spLocks noChangeArrowheads="1"/>
          </p:cNvSpPr>
          <p:nvPr/>
        </p:nvSpPr>
        <p:spPr bwMode="auto">
          <a:xfrm>
            <a:off x="4507525" y="7145082"/>
            <a:ext cx="2919882" cy="2867487"/>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chemeClr val="accent2"/>
          </a:solidFill>
          <a:ln>
            <a:noFill/>
          </a:ln>
          <a:effectLst/>
        </p:spPr>
        <p:txBody>
          <a:bodyPr wrap="none" anchor="ctr"/>
          <a:lstStyle/>
          <a:p>
            <a:endParaRPr lang="en-US"/>
          </a:p>
        </p:txBody>
      </p:sp>
      <p:sp>
        <p:nvSpPr>
          <p:cNvPr id="10" name="Freeform 248">
            <a:extLst>
              <a:ext uri="{FF2B5EF4-FFF2-40B4-BE49-F238E27FC236}">
                <a16:creationId xmlns:a16="http://schemas.microsoft.com/office/drawing/2014/main" id="{50DFC763-3804-4E9F-B005-0B311B69800C}"/>
              </a:ext>
            </a:extLst>
          </p:cNvPr>
          <p:cNvSpPr>
            <a:spLocks noChangeArrowheads="1"/>
          </p:cNvSpPr>
          <p:nvPr/>
        </p:nvSpPr>
        <p:spPr bwMode="auto">
          <a:xfrm>
            <a:off x="3042820" y="10315487"/>
            <a:ext cx="5792133" cy="2314948"/>
          </a:xfrm>
          <a:custGeom>
            <a:avLst/>
            <a:gdLst>
              <a:gd name="T0" fmla="*/ 4955 w 5364"/>
              <a:gd name="T1" fmla="*/ 2142 h 2143"/>
              <a:gd name="T2" fmla="*/ 0 w 5364"/>
              <a:gd name="T3" fmla="*/ 2142 h 2143"/>
              <a:gd name="T4" fmla="*/ 0 w 5364"/>
              <a:gd name="T5" fmla="*/ 0 h 2143"/>
              <a:gd name="T6" fmla="*/ 4955 w 5364"/>
              <a:gd name="T7" fmla="*/ 0 h 2143"/>
              <a:gd name="T8" fmla="*/ 5363 w 5364"/>
              <a:gd name="T9" fmla="*/ 1031 h 2143"/>
              <a:gd name="T10" fmla="*/ 4955 w 5364"/>
              <a:gd name="T11" fmla="*/ 2142 h 2143"/>
            </a:gdLst>
            <a:ahLst/>
            <a:cxnLst>
              <a:cxn ang="0">
                <a:pos x="T0" y="T1"/>
              </a:cxn>
              <a:cxn ang="0">
                <a:pos x="T2" y="T3"/>
              </a:cxn>
              <a:cxn ang="0">
                <a:pos x="T4" y="T5"/>
              </a:cxn>
              <a:cxn ang="0">
                <a:pos x="T6" y="T7"/>
              </a:cxn>
              <a:cxn ang="0">
                <a:pos x="T8" y="T9"/>
              </a:cxn>
              <a:cxn ang="0">
                <a:pos x="T10" y="T11"/>
              </a:cxn>
            </a:cxnLst>
            <a:rect l="0" t="0" r="r" b="b"/>
            <a:pathLst>
              <a:path w="5364" h="2143">
                <a:moveTo>
                  <a:pt x="4955" y="2142"/>
                </a:moveTo>
                <a:lnTo>
                  <a:pt x="0" y="2142"/>
                </a:lnTo>
                <a:lnTo>
                  <a:pt x="0" y="0"/>
                </a:lnTo>
                <a:lnTo>
                  <a:pt x="4955" y="0"/>
                </a:lnTo>
                <a:lnTo>
                  <a:pt x="5363" y="1031"/>
                </a:lnTo>
                <a:lnTo>
                  <a:pt x="4955" y="2142"/>
                </a:lnTo>
              </a:path>
            </a:pathLst>
          </a:custGeom>
          <a:solidFill>
            <a:schemeClr val="accent5"/>
          </a:solidFill>
          <a:ln>
            <a:noFill/>
          </a:ln>
          <a:effectLst/>
        </p:spPr>
        <p:txBody>
          <a:bodyPr wrap="none" anchor="ctr"/>
          <a:lstStyle/>
          <a:p>
            <a:endParaRPr lang="en-US"/>
          </a:p>
        </p:txBody>
      </p:sp>
      <p:sp>
        <p:nvSpPr>
          <p:cNvPr id="11" name="Freeform 249">
            <a:extLst>
              <a:ext uri="{FF2B5EF4-FFF2-40B4-BE49-F238E27FC236}">
                <a16:creationId xmlns:a16="http://schemas.microsoft.com/office/drawing/2014/main" id="{57B7B8F2-66CA-45D5-959C-897E421D5CB0}"/>
              </a:ext>
            </a:extLst>
          </p:cNvPr>
          <p:cNvSpPr>
            <a:spLocks noChangeArrowheads="1"/>
          </p:cNvSpPr>
          <p:nvPr/>
        </p:nvSpPr>
        <p:spPr bwMode="auto">
          <a:xfrm>
            <a:off x="1256596" y="10029691"/>
            <a:ext cx="2924646" cy="2867487"/>
          </a:xfrm>
          <a:custGeom>
            <a:avLst/>
            <a:gdLst>
              <a:gd name="T0" fmla="*/ 2705 w 2706"/>
              <a:gd name="T1" fmla="*/ 2652 h 2653"/>
              <a:gd name="T2" fmla="*/ 0 w 2706"/>
              <a:gd name="T3" fmla="*/ 2652 h 2653"/>
              <a:gd name="T4" fmla="*/ 0 w 2706"/>
              <a:gd name="T5" fmla="*/ 0 h 2653"/>
              <a:gd name="T6" fmla="*/ 2705 w 2706"/>
              <a:gd name="T7" fmla="*/ 0 h 2653"/>
              <a:gd name="T8" fmla="*/ 2353 w 2706"/>
              <a:gd name="T9" fmla="*/ 1337 h 2653"/>
              <a:gd name="T10" fmla="*/ 2705 w 2706"/>
              <a:gd name="T11" fmla="*/ 2652 h 2653"/>
            </a:gdLst>
            <a:ahLst/>
            <a:cxnLst>
              <a:cxn ang="0">
                <a:pos x="T0" y="T1"/>
              </a:cxn>
              <a:cxn ang="0">
                <a:pos x="T2" y="T3"/>
              </a:cxn>
              <a:cxn ang="0">
                <a:pos x="T4" y="T5"/>
              </a:cxn>
              <a:cxn ang="0">
                <a:pos x="T6" y="T7"/>
              </a:cxn>
              <a:cxn ang="0">
                <a:pos x="T8" y="T9"/>
              </a:cxn>
              <a:cxn ang="0">
                <a:pos x="T10" y="T11"/>
              </a:cxn>
            </a:cxnLst>
            <a:rect l="0" t="0" r="r" b="b"/>
            <a:pathLst>
              <a:path w="2706" h="2653">
                <a:moveTo>
                  <a:pt x="2705" y="2652"/>
                </a:moveTo>
                <a:lnTo>
                  <a:pt x="0" y="2652"/>
                </a:lnTo>
                <a:lnTo>
                  <a:pt x="0" y="0"/>
                </a:lnTo>
                <a:lnTo>
                  <a:pt x="2705" y="0"/>
                </a:lnTo>
                <a:lnTo>
                  <a:pt x="2353" y="1337"/>
                </a:lnTo>
                <a:lnTo>
                  <a:pt x="2705" y="2652"/>
                </a:lnTo>
              </a:path>
            </a:pathLst>
          </a:custGeom>
          <a:solidFill>
            <a:schemeClr val="accent2"/>
          </a:solidFill>
          <a:ln>
            <a:noFill/>
          </a:ln>
          <a:effectLst/>
        </p:spPr>
        <p:txBody>
          <a:bodyPr wrap="none" anchor="ctr"/>
          <a:lstStyle/>
          <a:p>
            <a:endParaRPr lang="en-US"/>
          </a:p>
        </p:txBody>
      </p:sp>
      <p:sp>
        <p:nvSpPr>
          <p:cNvPr id="24" name="Rectángulo 572">
            <a:extLst>
              <a:ext uri="{FF2B5EF4-FFF2-40B4-BE49-F238E27FC236}">
                <a16:creationId xmlns:a16="http://schemas.microsoft.com/office/drawing/2014/main" id="{F4CED07C-C82F-4383-ADFA-AFE039436A7F}"/>
              </a:ext>
            </a:extLst>
          </p:cNvPr>
          <p:cNvSpPr/>
          <p:nvPr/>
        </p:nvSpPr>
        <p:spPr>
          <a:xfrm>
            <a:off x="4060470" y="4806759"/>
            <a:ext cx="4653711" cy="1938992"/>
          </a:xfrm>
          <a:prstGeom prst="rect">
            <a:avLst/>
          </a:prstGeom>
        </p:spPr>
        <p:txBody>
          <a:bodyPr wrap="square">
            <a:spAutoFit/>
          </a:bodyPr>
          <a:lstStyle/>
          <a:p>
            <a:r>
              <a:rPr lang="en-US" sz="2400" dirty="0">
                <a:solidFill>
                  <a:schemeClr val="bg1"/>
                </a:solidFill>
                <a:latin typeface="Lato" charset="0"/>
                <a:ea typeface="Lato" charset="0"/>
                <a:cs typeface="Lato" charset="0"/>
              </a:rPr>
              <a:t>The Robot won the Line-Following Classic (without EDF) challenge during the ROBOTEX-CY 2019 competition in the Universities category</a:t>
            </a:r>
          </a:p>
        </p:txBody>
      </p:sp>
      <p:sp>
        <p:nvSpPr>
          <p:cNvPr id="25" name="Rectángulo 576">
            <a:extLst>
              <a:ext uri="{FF2B5EF4-FFF2-40B4-BE49-F238E27FC236}">
                <a16:creationId xmlns:a16="http://schemas.microsoft.com/office/drawing/2014/main" id="{651D435E-AFAC-4501-B5E2-2A827C59F650}"/>
              </a:ext>
            </a:extLst>
          </p:cNvPr>
          <p:cNvSpPr/>
          <p:nvPr/>
        </p:nvSpPr>
        <p:spPr>
          <a:xfrm>
            <a:off x="7406097" y="7602456"/>
            <a:ext cx="5041771" cy="1938992"/>
          </a:xfrm>
          <a:prstGeom prst="rect">
            <a:avLst/>
          </a:prstGeom>
        </p:spPr>
        <p:txBody>
          <a:bodyPr wrap="square">
            <a:spAutoFit/>
          </a:bodyPr>
          <a:lstStyle/>
          <a:p>
            <a:r>
              <a:rPr lang="en-US" sz="2400" dirty="0">
                <a:solidFill>
                  <a:schemeClr val="bg1"/>
                </a:solidFill>
                <a:latin typeface="Lato" charset="0"/>
                <a:ea typeface="Lato" charset="0"/>
                <a:cs typeface="Lato" charset="0"/>
              </a:rPr>
              <a:t>took a 3rd place in the Line-Following challenge during the International Robotics Competition ROBOTEX INTERNATIONAL 2019 in Estonia </a:t>
            </a:r>
          </a:p>
        </p:txBody>
      </p:sp>
      <p:sp>
        <p:nvSpPr>
          <p:cNvPr id="26" name="Rectángulo 578">
            <a:extLst>
              <a:ext uri="{FF2B5EF4-FFF2-40B4-BE49-F238E27FC236}">
                <a16:creationId xmlns:a16="http://schemas.microsoft.com/office/drawing/2014/main" id="{36AA296F-4F42-4012-8A2B-3B398663AC14}"/>
              </a:ext>
            </a:extLst>
          </p:cNvPr>
          <p:cNvSpPr/>
          <p:nvPr/>
        </p:nvSpPr>
        <p:spPr>
          <a:xfrm>
            <a:off x="4094339" y="10463953"/>
            <a:ext cx="4706108" cy="1938992"/>
          </a:xfrm>
          <a:prstGeom prst="rect">
            <a:avLst/>
          </a:prstGeom>
        </p:spPr>
        <p:txBody>
          <a:bodyPr wrap="square">
            <a:spAutoFit/>
          </a:bodyPr>
          <a:lstStyle/>
          <a:p>
            <a:r>
              <a:rPr lang="en-US" sz="2400" dirty="0">
                <a:solidFill>
                  <a:schemeClr val="bg1"/>
                </a:solidFill>
                <a:latin typeface="Lato" charset="0"/>
                <a:ea typeface="Lato" charset="0"/>
                <a:cs typeface="Lato" charset="0"/>
              </a:rPr>
              <a:t>took a 1st and 2nd place in the Line-Following Turbo challenge (with EDF) during the 2020 XII INTERNATIONAL ROBOTIC ARENA in Poland</a:t>
            </a:r>
          </a:p>
        </p:txBody>
      </p:sp>
      <p:pic>
        <p:nvPicPr>
          <p:cNvPr id="3074" name="Picture 2" descr="Δεν υπάρχει διαθέσιμη περιγραφή για τη φωτογραφία.">
            <a:extLst>
              <a:ext uri="{FF2B5EF4-FFF2-40B4-BE49-F238E27FC236}">
                <a16:creationId xmlns:a16="http://schemas.microsoft.com/office/drawing/2014/main" id="{12FB2200-9233-45CE-9FE1-7C1921CE8E2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824617">
            <a:off x="15245074" y="5752625"/>
            <a:ext cx="8082282" cy="44901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076" name="Picture 4" descr="Δεν υπάρχει διαθέσιμη περιγραφή για τη φωτογραφία.">
            <a:extLst>
              <a:ext uri="{FF2B5EF4-FFF2-40B4-BE49-F238E27FC236}">
                <a16:creationId xmlns:a16="http://schemas.microsoft.com/office/drawing/2014/main" id="{7F2F7E93-D520-4FC6-89F6-1DA48EDA6CF0}"/>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3654439" y="8132704"/>
            <a:ext cx="5481369" cy="41110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Graphic 2" descr="Medal">
            <a:extLst>
              <a:ext uri="{FF2B5EF4-FFF2-40B4-BE49-F238E27FC236}">
                <a16:creationId xmlns:a16="http://schemas.microsoft.com/office/drawing/2014/main" id="{C1152E8D-6390-40D1-8AFA-B94E6D5113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31075" y="5170002"/>
            <a:ext cx="1387998" cy="1387998"/>
          </a:xfrm>
          <a:prstGeom prst="rect">
            <a:avLst/>
          </a:prstGeom>
        </p:spPr>
      </p:pic>
      <p:pic>
        <p:nvPicPr>
          <p:cNvPr id="5" name="Graphic 4" descr="Trophy">
            <a:extLst>
              <a:ext uri="{FF2B5EF4-FFF2-40B4-BE49-F238E27FC236}">
                <a16:creationId xmlns:a16="http://schemas.microsoft.com/office/drawing/2014/main" id="{B066C241-460E-4ED6-AE46-9637D6DF0F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3456" y="10948553"/>
            <a:ext cx="1387998" cy="1387998"/>
          </a:xfrm>
          <a:prstGeom prst="rect">
            <a:avLst/>
          </a:prstGeom>
        </p:spPr>
      </p:pic>
      <p:pic>
        <p:nvPicPr>
          <p:cNvPr id="27" name="Graphic 26" descr="Wreath">
            <a:extLst>
              <a:ext uri="{FF2B5EF4-FFF2-40B4-BE49-F238E27FC236}">
                <a16:creationId xmlns:a16="http://schemas.microsoft.com/office/drawing/2014/main" id="{447463B5-ECFE-463C-9662-5563636456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44887" y="7797201"/>
            <a:ext cx="1387998" cy="1387998"/>
          </a:xfrm>
          <a:prstGeom prst="rect">
            <a:avLst/>
          </a:prstGeom>
        </p:spPr>
      </p:pic>
    </p:spTree>
    <p:extLst>
      <p:ext uri="{BB962C8B-B14F-4D97-AF65-F5344CB8AC3E}">
        <p14:creationId xmlns:p14="http://schemas.microsoft.com/office/powerpoint/2010/main" val="73643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65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sitting, table, white, small&#10;&#10;Description automatically generated">
            <a:extLst>
              <a:ext uri="{FF2B5EF4-FFF2-40B4-BE49-F238E27FC236}">
                <a16:creationId xmlns:a16="http://schemas.microsoft.com/office/drawing/2014/main" id="{8328C49F-2E0E-4ABC-8DA0-6AB504F6329D}"/>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9086" t="9091" r="4755"/>
          <a:stretch/>
        </p:blipFill>
        <p:spPr>
          <a:xfrm>
            <a:off x="7045140" y="10"/>
            <a:ext cx="17332510" cy="13715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0"/>
            <a:ext cx="18673548" cy="13716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uadroTexto 754">
            <a:extLst>
              <a:ext uri="{FF2B5EF4-FFF2-40B4-BE49-F238E27FC236}">
                <a16:creationId xmlns:a16="http://schemas.microsoft.com/office/drawing/2014/main" id="{13DC12E9-57C6-4ED1-8103-877663E3AF40}"/>
              </a:ext>
            </a:extLst>
          </p:cNvPr>
          <p:cNvSpPr txBox="1"/>
          <p:nvPr/>
        </p:nvSpPr>
        <p:spPr>
          <a:xfrm>
            <a:off x="955713" y="2244725"/>
            <a:ext cx="8044624" cy="653696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9600" b="1">
                <a:latin typeface="+mj-lt"/>
                <a:ea typeface="+mj-ea"/>
                <a:cs typeface="+mj-cs"/>
              </a:rPr>
              <a:t>Youtube Videos</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19408" y="693765"/>
            <a:ext cx="292608" cy="14078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807" y="9093840"/>
            <a:ext cx="7953208" cy="36576"/>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42" name="Picture 2">
            <a:extLst>
              <a:ext uri="{FF2B5EF4-FFF2-40B4-BE49-F238E27FC236}">
                <a16:creationId xmlns:a16="http://schemas.microsoft.com/office/drawing/2014/main" id="{95BE77C8-913D-4F3E-B65C-5A4059C9EC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284" y="10073905"/>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2BC2433A-D7E5-4561-9C79-9F0306BE59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8451" y="10073905"/>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a:extLst>
              <a:ext uri="{FF2B5EF4-FFF2-40B4-BE49-F238E27FC236}">
                <a16:creationId xmlns:a16="http://schemas.microsoft.com/office/drawing/2014/main" id="{EBBF5010-CE75-4CC5-819D-B6D37A1B2D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4097" y="10073905"/>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0222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65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sitting, table, white, small&#10;&#10;Description automatically generated">
            <a:extLst>
              <a:ext uri="{FF2B5EF4-FFF2-40B4-BE49-F238E27FC236}">
                <a16:creationId xmlns:a16="http://schemas.microsoft.com/office/drawing/2014/main" id="{8328C49F-2E0E-4ABC-8DA0-6AB504F6329D}"/>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9086" t="9091" r="4755"/>
          <a:stretch/>
        </p:blipFill>
        <p:spPr>
          <a:xfrm>
            <a:off x="7045140" y="10"/>
            <a:ext cx="17332510" cy="13715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0"/>
            <a:ext cx="18673548" cy="13716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uadroTexto 754">
            <a:extLst>
              <a:ext uri="{FF2B5EF4-FFF2-40B4-BE49-F238E27FC236}">
                <a16:creationId xmlns:a16="http://schemas.microsoft.com/office/drawing/2014/main" id="{13DC12E9-57C6-4ED1-8103-877663E3AF40}"/>
              </a:ext>
            </a:extLst>
          </p:cNvPr>
          <p:cNvSpPr txBox="1"/>
          <p:nvPr/>
        </p:nvSpPr>
        <p:spPr>
          <a:xfrm>
            <a:off x="2553419" y="2244725"/>
            <a:ext cx="6446918" cy="653696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9600" b="1" dirty="0">
                <a:latin typeface="+mj-lt"/>
                <a:ea typeface="+mj-ea"/>
                <a:cs typeface="+mj-cs"/>
              </a:rPr>
              <a:t>Thank you</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19408" y="693765"/>
            <a:ext cx="292608" cy="14078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807" y="9093840"/>
            <a:ext cx="7953208" cy="36576"/>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075056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320">
            <a:extLst>
              <a:ext uri="{FF2B5EF4-FFF2-40B4-BE49-F238E27FC236}">
                <a16:creationId xmlns:a16="http://schemas.microsoft.com/office/drawing/2014/main" id="{AAB6CEC5-95D5-4378-866F-E965F99210B8}"/>
              </a:ext>
            </a:extLst>
          </p:cNvPr>
          <p:cNvSpPr>
            <a:spLocks noChangeArrowheads="1"/>
          </p:cNvSpPr>
          <p:nvPr/>
        </p:nvSpPr>
        <p:spPr bwMode="auto">
          <a:xfrm>
            <a:off x="17885675" y="8979106"/>
            <a:ext cx="5026185" cy="3927815"/>
          </a:xfrm>
          <a:custGeom>
            <a:avLst/>
            <a:gdLst>
              <a:gd name="T0" fmla="*/ 4115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4" y="3420"/>
                </a:lnTo>
                <a:lnTo>
                  <a:pt x="264" y="3420"/>
                </a:lnTo>
                <a:cubicBezTo>
                  <a:pt x="118" y="3420"/>
                  <a:pt x="0" y="3302"/>
                  <a:pt x="0" y="3155"/>
                </a:cubicBezTo>
                <a:lnTo>
                  <a:pt x="0" y="264"/>
                </a:lnTo>
                <a:lnTo>
                  <a:pt x="0" y="264"/>
                </a:lnTo>
                <a:cubicBezTo>
                  <a:pt x="0" y="118"/>
                  <a:pt x="118" y="0"/>
                  <a:pt x="264" y="0"/>
                </a:cubicBezTo>
                <a:lnTo>
                  <a:pt x="4115" y="0"/>
                </a:lnTo>
                <a:lnTo>
                  <a:pt x="4115" y="0"/>
                </a:lnTo>
                <a:cubicBezTo>
                  <a:pt x="4261" y="0"/>
                  <a:pt x="4380" y="118"/>
                  <a:pt x="4380" y="264"/>
                </a:cubicBezTo>
                <a:lnTo>
                  <a:pt x="4380" y="3155"/>
                </a:lnTo>
                <a:lnTo>
                  <a:pt x="4380" y="3155"/>
                </a:lnTo>
                <a:cubicBezTo>
                  <a:pt x="4380" y="3302"/>
                  <a:pt x="4261" y="3420"/>
                  <a:pt x="4115" y="3420"/>
                </a:cubicBezTo>
              </a:path>
            </a:pathLst>
          </a:custGeom>
          <a:solidFill>
            <a:schemeClr val="accent1">
              <a:lumMod val="40000"/>
              <a:lumOff val="60000"/>
            </a:schemeClr>
          </a:solidFill>
          <a:ln>
            <a:noFill/>
          </a:ln>
          <a:effectLst/>
        </p:spPr>
        <p:txBody>
          <a:bodyPr wrap="none" anchor="ctr"/>
          <a:lstStyle/>
          <a:p>
            <a:endParaRPr lang="en-US"/>
          </a:p>
        </p:txBody>
      </p:sp>
      <p:sp>
        <p:nvSpPr>
          <p:cNvPr id="48" name="Freeform 1"/>
          <p:cNvSpPr>
            <a:spLocks noChangeArrowheads="1"/>
          </p:cNvSpPr>
          <p:nvPr/>
        </p:nvSpPr>
        <p:spPr bwMode="auto">
          <a:xfrm>
            <a:off x="1741646" y="9029722"/>
            <a:ext cx="5026185" cy="3927815"/>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chemeClr val="accent5"/>
          </a:solidFill>
          <a:ln>
            <a:noFill/>
          </a:ln>
          <a:effectLst/>
        </p:spPr>
        <p:txBody>
          <a:bodyPr wrap="none" anchor="ctr"/>
          <a:lstStyle/>
          <a:p>
            <a:endParaRPr lang="en-US"/>
          </a:p>
        </p:txBody>
      </p:sp>
      <p:sp>
        <p:nvSpPr>
          <p:cNvPr id="298" name="Freeform 243"/>
          <p:cNvSpPr>
            <a:spLocks noChangeArrowheads="1"/>
          </p:cNvSpPr>
          <p:nvPr/>
        </p:nvSpPr>
        <p:spPr bwMode="auto">
          <a:xfrm>
            <a:off x="2672984" y="6929149"/>
            <a:ext cx="3163509" cy="3401407"/>
          </a:xfrm>
          <a:custGeom>
            <a:avLst/>
            <a:gdLst>
              <a:gd name="T0" fmla="*/ 1088 w 2757"/>
              <a:gd name="T1" fmla="*/ 2802 h 2964"/>
              <a:gd name="T2" fmla="*/ 417 w 2757"/>
              <a:gd name="T3" fmla="*/ 2131 h 2964"/>
              <a:gd name="T4" fmla="*/ 417 w 2757"/>
              <a:gd name="T5" fmla="*/ 2131 h 2964"/>
              <a:gd name="T6" fmla="*/ 417 w 2757"/>
              <a:gd name="T7" fmla="*/ 624 h 2964"/>
              <a:gd name="T8" fmla="*/ 624 w 2757"/>
              <a:gd name="T9" fmla="*/ 417 h 2964"/>
              <a:gd name="T10" fmla="*/ 624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8 w 2757"/>
              <a:gd name="T21" fmla="*/ 2802 h 2964"/>
              <a:gd name="T22" fmla="*/ 1668 w 2757"/>
              <a:gd name="T23" fmla="*/ 2802 h 2964"/>
              <a:gd name="T24" fmla="*/ 1088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8" y="2802"/>
                </a:moveTo>
                <a:lnTo>
                  <a:pt x="417" y="2131"/>
                </a:lnTo>
                <a:lnTo>
                  <a:pt x="417" y="2131"/>
                </a:lnTo>
                <a:cubicBezTo>
                  <a:pt x="0" y="1715"/>
                  <a:pt x="0" y="1041"/>
                  <a:pt x="417" y="624"/>
                </a:cubicBezTo>
                <a:lnTo>
                  <a:pt x="624" y="417"/>
                </a:lnTo>
                <a:lnTo>
                  <a:pt x="624" y="417"/>
                </a:lnTo>
                <a:cubicBezTo>
                  <a:pt x="1040" y="0"/>
                  <a:pt x="1715" y="0"/>
                  <a:pt x="2132" y="417"/>
                </a:cubicBezTo>
                <a:lnTo>
                  <a:pt x="2339" y="624"/>
                </a:lnTo>
                <a:lnTo>
                  <a:pt x="2339" y="624"/>
                </a:lnTo>
                <a:cubicBezTo>
                  <a:pt x="2756" y="1041"/>
                  <a:pt x="2756" y="1715"/>
                  <a:pt x="2339" y="2131"/>
                </a:cubicBezTo>
                <a:lnTo>
                  <a:pt x="1668" y="2802"/>
                </a:lnTo>
                <a:lnTo>
                  <a:pt x="1668" y="2802"/>
                </a:lnTo>
                <a:cubicBezTo>
                  <a:pt x="1508" y="2963"/>
                  <a:pt x="1248" y="2963"/>
                  <a:pt x="1088" y="2802"/>
                </a:cubicBezTo>
              </a:path>
            </a:pathLst>
          </a:custGeom>
          <a:solidFill>
            <a:schemeClr val="accent2"/>
          </a:solidFill>
          <a:ln>
            <a:noFill/>
          </a:ln>
          <a:effectLst/>
        </p:spPr>
        <p:txBody>
          <a:bodyPr wrap="none" anchor="ctr"/>
          <a:lstStyle/>
          <a:p>
            <a:endParaRPr lang="en-US"/>
          </a:p>
        </p:txBody>
      </p:sp>
      <p:sp>
        <p:nvSpPr>
          <p:cNvPr id="299" name="Freeform 244"/>
          <p:cNvSpPr>
            <a:spLocks noChangeArrowheads="1"/>
          </p:cNvSpPr>
          <p:nvPr/>
        </p:nvSpPr>
        <p:spPr bwMode="auto">
          <a:xfrm>
            <a:off x="7162637" y="9029722"/>
            <a:ext cx="5026188" cy="3927815"/>
          </a:xfrm>
          <a:custGeom>
            <a:avLst/>
            <a:gdLst>
              <a:gd name="T0" fmla="*/ 4115 w 4381"/>
              <a:gd name="T1" fmla="*/ 3420 h 3421"/>
              <a:gd name="T2" fmla="*/ 265 w 4381"/>
              <a:gd name="T3" fmla="*/ 3420 h 3421"/>
              <a:gd name="T4" fmla="*/ 265 w 4381"/>
              <a:gd name="T5" fmla="*/ 3420 h 3421"/>
              <a:gd name="T6" fmla="*/ 0 w 4381"/>
              <a:gd name="T7" fmla="*/ 3155 h 3421"/>
              <a:gd name="T8" fmla="*/ 0 w 4381"/>
              <a:gd name="T9" fmla="*/ 264 h 3421"/>
              <a:gd name="T10" fmla="*/ 0 w 4381"/>
              <a:gd name="T11" fmla="*/ 264 h 3421"/>
              <a:gd name="T12" fmla="*/ 265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5" y="3420"/>
                </a:lnTo>
                <a:lnTo>
                  <a:pt x="265" y="3420"/>
                </a:lnTo>
                <a:cubicBezTo>
                  <a:pt x="118" y="3420"/>
                  <a:pt x="0" y="3302"/>
                  <a:pt x="0" y="3155"/>
                </a:cubicBezTo>
                <a:lnTo>
                  <a:pt x="0" y="264"/>
                </a:lnTo>
                <a:lnTo>
                  <a:pt x="0" y="264"/>
                </a:lnTo>
                <a:cubicBezTo>
                  <a:pt x="0" y="118"/>
                  <a:pt x="118" y="0"/>
                  <a:pt x="265" y="0"/>
                </a:cubicBezTo>
                <a:lnTo>
                  <a:pt x="4115" y="0"/>
                </a:lnTo>
                <a:lnTo>
                  <a:pt x="4115" y="0"/>
                </a:lnTo>
                <a:cubicBezTo>
                  <a:pt x="4262" y="0"/>
                  <a:pt x="4380" y="118"/>
                  <a:pt x="4380" y="264"/>
                </a:cubicBezTo>
                <a:lnTo>
                  <a:pt x="4380" y="3155"/>
                </a:lnTo>
                <a:lnTo>
                  <a:pt x="4380" y="3155"/>
                </a:lnTo>
                <a:cubicBezTo>
                  <a:pt x="4380" y="3302"/>
                  <a:pt x="4262" y="3420"/>
                  <a:pt x="4115" y="3420"/>
                </a:cubicBezTo>
              </a:path>
            </a:pathLst>
          </a:custGeom>
          <a:solidFill>
            <a:schemeClr val="accent1">
              <a:lumMod val="75000"/>
            </a:schemeClr>
          </a:solidFill>
          <a:ln>
            <a:noFill/>
          </a:ln>
          <a:effectLst/>
        </p:spPr>
        <p:txBody>
          <a:bodyPr wrap="none" anchor="ctr"/>
          <a:lstStyle/>
          <a:p>
            <a:endParaRPr lang="en-US"/>
          </a:p>
        </p:txBody>
      </p:sp>
      <p:sp>
        <p:nvSpPr>
          <p:cNvPr id="374" name="Freeform 319"/>
          <p:cNvSpPr>
            <a:spLocks noChangeArrowheads="1"/>
          </p:cNvSpPr>
          <p:nvPr/>
        </p:nvSpPr>
        <p:spPr bwMode="auto">
          <a:xfrm>
            <a:off x="8093974" y="6929149"/>
            <a:ext cx="3163513" cy="3401407"/>
          </a:xfrm>
          <a:custGeom>
            <a:avLst/>
            <a:gdLst>
              <a:gd name="T0" fmla="*/ 1086 w 2756"/>
              <a:gd name="T1" fmla="*/ 2802 h 2964"/>
              <a:gd name="T2" fmla="*/ 416 w 2756"/>
              <a:gd name="T3" fmla="*/ 2131 h 2964"/>
              <a:gd name="T4" fmla="*/ 416 w 2756"/>
              <a:gd name="T5" fmla="*/ 2131 h 2964"/>
              <a:gd name="T6" fmla="*/ 416 w 2756"/>
              <a:gd name="T7" fmla="*/ 624 h 2964"/>
              <a:gd name="T8" fmla="*/ 623 w 2756"/>
              <a:gd name="T9" fmla="*/ 417 h 2964"/>
              <a:gd name="T10" fmla="*/ 623 w 2756"/>
              <a:gd name="T11" fmla="*/ 417 h 2964"/>
              <a:gd name="T12" fmla="*/ 2131 w 2756"/>
              <a:gd name="T13" fmla="*/ 417 h 2964"/>
              <a:gd name="T14" fmla="*/ 2338 w 2756"/>
              <a:gd name="T15" fmla="*/ 624 h 2964"/>
              <a:gd name="T16" fmla="*/ 2338 w 2756"/>
              <a:gd name="T17" fmla="*/ 624 h 2964"/>
              <a:gd name="T18" fmla="*/ 2338 w 2756"/>
              <a:gd name="T19" fmla="*/ 2131 h 2964"/>
              <a:gd name="T20" fmla="*/ 1668 w 2756"/>
              <a:gd name="T21" fmla="*/ 2802 h 2964"/>
              <a:gd name="T22" fmla="*/ 1668 w 2756"/>
              <a:gd name="T23" fmla="*/ 2802 h 2964"/>
              <a:gd name="T24" fmla="*/ 1086 w 2756"/>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6" h="2964">
                <a:moveTo>
                  <a:pt x="1086" y="2802"/>
                </a:moveTo>
                <a:lnTo>
                  <a:pt x="416" y="2131"/>
                </a:lnTo>
                <a:lnTo>
                  <a:pt x="416" y="2131"/>
                </a:lnTo>
                <a:cubicBezTo>
                  <a:pt x="0" y="1715"/>
                  <a:pt x="0" y="1041"/>
                  <a:pt x="416" y="624"/>
                </a:cubicBezTo>
                <a:lnTo>
                  <a:pt x="623" y="417"/>
                </a:lnTo>
                <a:lnTo>
                  <a:pt x="623" y="417"/>
                </a:lnTo>
                <a:cubicBezTo>
                  <a:pt x="1040" y="0"/>
                  <a:pt x="1715" y="0"/>
                  <a:pt x="2131" y="417"/>
                </a:cubicBezTo>
                <a:lnTo>
                  <a:pt x="2338" y="624"/>
                </a:lnTo>
                <a:lnTo>
                  <a:pt x="2338" y="624"/>
                </a:lnTo>
                <a:cubicBezTo>
                  <a:pt x="2755" y="1041"/>
                  <a:pt x="2755" y="1715"/>
                  <a:pt x="2338" y="2131"/>
                </a:cubicBezTo>
                <a:lnTo>
                  <a:pt x="1668" y="2802"/>
                </a:lnTo>
                <a:lnTo>
                  <a:pt x="1668" y="2802"/>
                </a:lnTo>
                <a:cubicBezTo>
                  <a:pt x="1507" y="2963"/>
                  <a:pt x="1247" y="2963"/>
                  <a:pt x="1086" y="2802"/>
                </a:cubicBezTo>
              </a:path>
            </a:pathLst>
          </a:custGeom>
          <a:solidFill>
            <a:schemeClr val="accent2"/>
          </a:solidFill>
          <a:ln>
            <a:noFill/>
          </a:ln>
          <a:effectLst/>
        </p:spPr>
        <p:txBody>
          <a:bodyPr wrap="none" anchor="ctr"/>
          <a:lstStyle/>
          <a:p>
            <a:endParaRPr lang="en-US"/>
          </a:p>
        </p:txBody>
      </p:sp>
      <p:sp>
        <p:nvSpPr>
          <p:cNvPr id="375" name="Freeform 320"/>
          <p:cNvSpPr>
            <a:spLocks noChangeArrowheads="1"/>
          </p:cNvSpPr>
          <p:nvPr/>
        </p:nvSpPr>
        <p:spPr bwMode="auto">
          <a:xfrm>
            <a:off x="12421659" y="9029722"/>
            <a:ext cx="5026185" cy="3927815"/>
          </a:xfrm>
          <a:custGeom>
            <a:avLst/>
            <a:gdLst>
              <a:gd name="T0" fmla="*/ 4115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4" y="3420"/>
                </a:lnTo>
                <a:lnTo>
                  <a:pt x="264" y="3420"/>
                </a:lnTo>
                <a:cubicBezTo>
                  <a:pt x="118" y="3420"/>
                  <a:pt x="0" y="3302"/>
                  <a:pt x="0" y="3155"/>
                </a:cubicBezTo>
                <a:lnTo>
                  <a:pt x="0" y="264"/>
                </a:lnTo>
                <a:lnTo>
                  <a:pt x="0" y="264"/>
                </a:lnTo>
                <a:cubicBezTo>
                  <a:pt x="0" y="118"/>
                  <a:pt x="118" y="0"/>
                  <a:pt x="264" y="0"/>
                </a:cubicBezTo>
                <a:lnTo>
                  <a:pt x="4115" y="0"/>
                </a:lnTo>
                <a:lnTo>
                  <a:pt x="4115" y="0"/>
                </a:lnTo>
                <a:cubicBezTo>
                  <a:pt x="4261" y="0"/>
                  <a:pt x="4380" y="118"/>
                  <a:pt x="4380" y="264"/>
                </a:cubicBezTo>
                <a:lnTo>
                  <a:pt x="4380" y="3155"/>
                </a:lnTo>
                <a:lnTo>
                  <a:pt x="4380" y="3155"/>
                </a:lnTo>
                <a:cubicBezTo>
                  <a:pt x="4380" y="3302"/>
                  <a:pt x="4261" y="3420"/>
                  <a:pt x="4115" y="3420"/>
                </a:cubicBezTo>
              </a:path>
            </a:pathLst>
          </a:custGeom>
          <a:solidFill>
            <a:schemeClr val="accent4"/>
          </a:solidFill>
          <a:ln>
            <a:noFill/>
          </a:ln>
          <a:effectLst/>
        </p:spPr>
        <p:txBody>
          <a:bodyPr wrap="none" anchor="ctr"/>
          <a:lstStyle/>
          <a:p>
            <a:endParaRPr lang="en-US"/>
          </a:p>
        </p:txBody>
      </p:sp>
      <p:sp>
        <p:nvSpPr>
          <p:cNvPr id="448" name="Freeform 393"/>
          <p:cNvSpPr>
            <a:spLocks noChangeArrowheads="1"/>
          </p:cNvSpPr>
          <p:nvPr/>
        </p:nvSpPr>
        <p:spPr bwMode="auto">
          <a:xfrm>
            <a:off x="13352997" y="6929149"/>
            <a:ext cx="3163509" cy="3401407"/>
          </a:xfrm>
          <a:custGeom>
            <a:avLst/>
            <a:gdLst>
              <a:gd name="T0" fmla="*/ 1087 w 2756"/>
              <a:gd name="T1" fmla="*/ 2802 h 2964"/>
              <a:gd name="T2" fmla="*/ 416 w 2756"/>
              <a:gd name="T3" fmla="*/ 2131 h 2964"/>
              <a:gd name="T4" fmla="*/ 416 w 2756"/>
              <a:gd name="T5" fmla="*/ 2131 h 2964"/>
              <a:gd name="T6" fmla="*/ 416 w 2756"/>
              <a:gd name="T7" fmla="*/ 624 h 2964"/>
              <a:gd name="T8" fmla="*/ 623 w 2756"/>
              <a:gd name="T9" fmla="*/ 417 h 2964"/>
              <a:gd name="T10" fmla="*/ 623 w 2756"/>
              <a:gd name="T11" fmla="*/ 417 h 2964"/>
              <a:gd name="T12" fmla="*/ 2132 w 2756"/>
              <a:gd name="T13" fmla="*/ 417 h 2964"/>
              <a:gd name="T14" fmla="*/ 2339 w 2756"/>
              <a:gd name="T15" fmla="*/ 624 h 2964"/>
              <a:gd name="T16" fmla="*/ 2339 w 2756"/>
              <a:gd name="T17" fmla="*/ 624 h 2964"/>
              <a:gd name="T18" fmla="*/ 2339 w 2756"/>
              <a:gd name="T19" fmla="*/ 2131 h 2964"/>
              <a:gd name="T20" fmla="*/ 1668 w 2756"/>
              <a:gd name="T21" fmla="*/ 2802 h 2964"/>
              <a:gd name="T22" fmla="*/ 1668 w 2756"/>
              <a:gd name="T23" fmla="*/ 2802 h 2964"/>
              <a:gd name="T24" fmla="*/ 1087 w 2756"/>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6" h="2964">
                <a:moveTo>
                  <a:pt x="1087" y="2802"/>
                </a:moveTo>
                <a:lnTo>
                  <a:pt x="416" y="2131"/>
                </a:lnTo>
                <a:lnTo>
                  <a:pt x="416" y="2131"/>
                </a:lnTo>
                <a:cubicBezTo>
                  <a:pt x="0" y="1715"/>
                  <a:pt x="0" y="1041"/>
                  <a:pt x="416" y="624"/>
                </a:cubicBezTo>
                <a:lnTo>
                  <a:pt x="623" y="417"/>
                </a:lnTo>
                <a:lnTo>
                  <a:pt x="623" y="417"/>
                </a:lnTo>
                <a:cubicBezTo>
                  <a:pt x="1040" y="0"/>
                  <a:pt x="1715" y="0"/>
                  <a:pt x="2132" y="417"/>
                </a:cubicBezTo>
                <a:lnTo>
                  <a:pt x="2339" y="624"/>
                </a:lnTo>
                <a:lnTo>
                  <a:pt x="2339" y="624"/>
                </a:lnTo>
                <a:cubicBezTo>
                  <a:pt x="2755" y="1041"/>
                  <a:pt x="2755" y="1715"/>
                  <a:pt x="2339" y="2131"/>
                </a:cubicBezTo>
                <a:lnTo>
                  <a:pt x="1668" y="2802"/>
                </a:lnTo>
                <a:lnTo>
                  <a:pt x="1668" y="2802"/>
                </a:lnTo>
                <a:cubicBezTo>
                  <a:pt x="1508" y="2963"/>
                  <a:pt x="1247" y="2963"/>
                  <a:pt x="1087" y="2802"/>
                </a:cubicBezTo>
              </a:path>
            </a:pathLst>
          </a:custGeom>
          <a:solidFill>
            <a:schemeClr val="accent2"/>
          </a:solidFill>
          <a:ln>
            <a:noFill/>
          </a:ln>
          <a:effectLst/>
        </p:spPr>
        <p:txBody>
          <a:bodyPr wrap="none" anchor="ctr"/>
          <a:lstStyle/>
          <a:p>
            <a:endParaRPr lang="en-US"/>
          </a:p>
        </p:txBody>
      </p:sp>
      <p:sp>
        <p:nvSpPr>
          <p:cNvPr id="524" name="Freeform 469"/>
          <p:cNvSpPr>
            <a:spLocks noChangeArrowheads="1"/>
          </p:cNvSpPr>
          <p:nvPr/>
        </p:nvSpPr>
        <p:spPr bwMode="auto">
          <a:xfrm>
            <a:off x="18617079" y="6929149"/>
            <a:ext cx="3163509" cy="3401407"/>
          </a:xfrm>
          <a:custGeom>
            <a:avLst/>
            <a:gdLst>
              <a:gd name="T0" fmla="*/ 1087 w 2757"/>
              <a:gd name="T1" fmla="*/ 2802 h 2964"/>
              <a:gd name="T2" fmla="*/ 416 w 2757"/>
              <a:gd name="T3" fmla="*/ 2131 h 2964"/>
              <a:gd name="T4" fmla="*/ 416 w 2757"/>
              <a:gd name="T5" fmla="*/ 2131 h 2964"/>
              <a:gd name="T6" fmla="*/ 416 w 2757"/>
              <a:gd name="T7" fmla="*/ 624 h 2964"/>
              <a:gd name="T8" fmla="*/ 623 w 2757"/>
              <a:gd name="T9" fmla="*/ 417 h 2964"/>
              <a:gd name="T10" fmla="*/ 623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9 w 2757"/>
              <a:gd name="T21" fmla="*/ 2802 h 2964"/>
              <a:gd name="T22" fmla="*/ 1669 w 2757"/>
              <a:gd name="T23" fmla="*/ 2802 h 2964"/>
              <a:gd name="T24" fmla="*/ 1087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7" y="2802"/>
                </a:moveTo>
                <a:lnTo>
                  <a:pt x="416" y="2131"/>
                </a:lnTo>
                <a:lnTo>
                  <a:pt x="416" y="2131"/>
                </a:lnTo>
                <a:cubicBezTo>
                  <a:pt x="0" y="1715"/>
                  <a:pt x="0" y="1041"/>
                  <a:pt x="416" y="624"/>
                </a:cubicBezTo>
                <a:lnTo>
                  <a:pt x="623" y="417"/>
                </a:lnTo>
                <a:lnTo>
                  <a:pt x="623" y="417"/>
                </a:lnTo>
                <a:cubicBezTo>
                  <a:pt x="1040" y="0"/>
                  <a:pt x="1715" y="0"/>
                  <a:pt x="2132" y="417"/>
                </a:cubicBezTo>
                <a:lnTo>
                  <a:pt x="2339" y="624"/>
                </a:lnTo>
                <a:lnTo>
                  <a:pt x="2339" y="624"/>
                </a:lnTo>
                <a:cubicBezTo>
                  <a:pt x="2756" y="1041"/>
                  <a:pt x="2756" y="1715"/>
                  <a:pt x="2339" y="2131"/>
                </a:cubicBezTo>
                <a:lnTo>
                  <a:pt x="1669" y="2802"/>
                </a:lnTo>
                <a:lnTo>
                  <a:pt x="1669" y="2802"/>
                </a:lnTo>
                <a:cubicBezTo>
                  <a:pt x="1508" y="2963"/>
                  <a:pt x="1248" y="2963"/>
                  <a:pt x="1087" y="2802"/>
                </a:cubicBezTo>
              </a:path>
            </a:pathLst>
          </a:custGeom>
          <a:solidFill>
            <a:schemeClr val="accent2"/>
          </a:solidFill>
          <a:ln>
            <a:noFill/>
          </a:ln>
          <a:effectLst/>
        </p:spPr>
        <p:txBody>
          <a:bodyPr wrap="none" anchor="ctr"/>
          <a:lstStyle/>
          <a:p>
            <a:endParaRPr lang="en-US"/>
          </a:p>
        </p:txBody>
      </p:sp>
      <p:sp>
        <p:nvSpPr>
          <p:cNvPr id="525" name="Freeform 470"/>
          <p:cNvSpPr>
            <a:spLocks noChangeArrowheads="1"/>
          </p:cNvSpPr>
          <p:nvPr/>
        </p:nvSpPr>
        <p:spPr bwMode="auto">
          <a:xfrm>
            <a:off x="3685307" y="7774440"/>
            <a:ext cx="1138862" cy="1310957"/>
          </a:xfrm>
          <a:custGeom>
            <a:avLst/>
            <a:gdLst>
              <a:gd name="T0" fmla="*/ 496 w 991"/>
              <a:gd name="T1" fmla="*/ 66 h 1141"/>
              <a:gd name="T2" fmla="*/ 496 w 991"/>
              <a:gd name="T3" fmla="*/ 66 h 1141"/>
              <a:gd name="T4" fmla="*/ 478 w 991"/>
              <a:gd name="T5" fmla="*/ 72 h 1141"/>
              <a:gd name="T6" fmla="*/ 478 w 991"/>
              <a:gd name="T7" fmla="*/ 72 h 1141"/>
              <a:gd name="T8" fmla="*/ 91 w 991"/>
              <a:gd name="T9" fmla="*/ 207 h 1141"/>
              <a:gd name="T10" fmla="*/ 91 w 991"/>
              <a:gd name="T11" fmla="*/ 207 h 1141"/>
              <a:gd name="T12" fmla="*/ 70 w 991"/>
              <a:gd name="T13" fmla="*/ 217 h 1141"/>
              <a:gd name="T14" fmla="*/ 70 w 991"/>
              <a:gd name="T15" fmla="*/ 217 h 1141"/>
              <a:gd name="T16" fmla="*/ 63 w 991"/>
              <a:gd name="T17" fmla="*/ 240 h 1141"/>
              <a:gd name="T18" fmla="*/ 63 w 991"/>
              <a:gd name="T19" fmla="*/ 240 h 1141"/>
              <a:gd name="T20" fmla="*/ 257 w 991"/>
              <a:gd name="T21" fmla="*/ 889 h 1141"/>
              <a:gd name="T22" fmla="*/ 257 w 991"/>
              <a:gd name="T23" fmla="*/ 889 h 1141"/>
              <a:gd name="T24" fmla="*/ 495 w 991"/>
              <a:gd name="T25" fmla="*/ 1076 h 1141"/>
              <a:gd name="T26" fmla="*/ 495 w 991"/>
              <a:gd name="T27" fmla="*/ 1076 h 1141"/>
              <a:gd name="T28" fmla="*/ 733 w 991"/>
              <a:gd name="T29" fmla="*/ 889 h 1141"/>
              <a:gd name="T30" fmla="*/ 733 w 991"/>
              <a:gd name="T31" fmla="*/ 889 h 1141"/>
              <a:gd name="T32" fmla="*/ 927 w 991"/>
              <a:gd name="T33" fmla="*/ 238 h 1141"/>
              <a:gd name="T34" fmla="*/ 927 w 991"/>
              <a:gd name="T35" fmla="*/ 238 h 1141"/>
              <a:gd name="T36" fmla="*/ 920 w 991"/>
              <a:gd name="T37" fmla="*/ 216 h 1141"/>
              <a:gd name="T38" fmla="*/ 920 w 991"/>
              <a:gd name="T39" fmla="*/ 216 h 1141"/>
              <a:gd name="T40" fmla="*/ 899 w 991"/>
              <a:gd name="T41" fmla="*/ 205 h 1141"/>
              <a:gd name="T42" fmla="*/ 899 w 991"/>
              <a:gd name="T43" fmla="*/ 205 h 1141"/>
              <a:gd name="T44" fmla="*/ 514 w 991"/>
              <a:gd name="T45" fmla="*/ 72 h 1141"/>
              <a:gd name="T46" fmla="*/ 514 w 991"/>
              <a:gd name="T47" fmla="*/ 72 h 1141"/>
              <a:gd name="T48" fmla="*/ 496 w 991"/>
              <a:gd name="T49" fmla="*/ 66 h 1141"/>
              <a:gd name="T50" fmla="*/ 483 w 991"/>
              <a:gd name="T51" fmla="*/ 1082 h 1141"/>
              <a:gd name="T52" fmla="*/ 483 w 991"/>
              <a:gd name="T53" fmla="*/ 1082 h 1141"/>
              <a:gd name="T54" fmla="*/ 495 w 991"/>
              <a:gd name="T55" fmla="*/ 1140 h 1141"/>
              <a:gd name="T56" fmla="*/ 495 w 991"/>
              <a:gd name="T57" fmla="*/ 1140 h 1141"/>
              <a:gd name="T58" fmla="*/ 483 w 991"/>
              <a:gd name="T59" fmla="*/ 1137 h 1141"/>
              <a:gd name="T60" fmla="*/ 483 w 991"/>
              <a:gd name="T61" fmla="*/ 1137 h 1141"/>
              <a:gd name="T62" fmla="*/ 207 w 991"/>
              <a:gd name="T63" fmla="*/ 923 h 1141"/>
              <a:gd name="T64" fmla="*/ 207 w 991"/>
              <a:gd name="T65" fmla="*/ 923 h 1141"/>
              <a:gd name="T66" fmla="*/ 3 w 991"/>
              <a:gd name="T67" fmla="*/ 246 h 1141"/>
              <a:gd name="T68" fmla="*/ 3 w 991"/>
              <a:gd name="T69" fmla="*/ 246 h 1141"/>
              <a:gd name="T70" fmla="*/ 23 w 991"/>
              <a:gd name="T71" fmla="*/ 178 h 1141"/>
              <a:gd name="T72" fmla="*/ 23 w 991"/>
              <a:gd name="T73" fmla="*/ 178 h 1141"/>
              <a:gd name="T74" fmla="*/ 86 w 991"/>
              <a:gd name="T75" fmla="*/ 146 h 1141"/>
              <a:gd name="T76" fmla="*/ 86 w 991"/>
              <a:gd name="T77" fmla="*/ 146 h 1141"/>
              <a:gd name="T78" fmla="*/ 442 w 991"/>
              <a:gd name="T79" fmla="*/ 23 h 1141"/>
              <a:gd name="T80" fmla="*/ 442 w 991"/>
              <a:gd name="T81" fmla="*/ 23 h 1141"/>
              <a:gd name="T82" fmla="*/ 550 w 991"/>
              <a:gd name="T83" fmla="*/ 24 h 1141"/>
              <a:gd name="T84" fmla="*/ 550 w 991"/>
              <a:gd name="T85" fmla="*/ 24 h 1141"/>
              <a:gd name="T86" fmla="*/ 903 w 991"/>
              <a:gd name="T87" fmla="*/ 144 h 1141"/>
              <a:gd name="T88" fmla="*/ 903 w 991"/>
              <a:gd name="T89" fmla="*/ 144 h 1141"/>
              <a:gd name="T90" fmla="*/ 966 w 991"/>
              <a:gd name="T91" fmla="*/ 176 h 1141"/>
              <a:gd name="T92" fmla="*/ 966 w 991"/>
              <a:gd name="T93" fmla="*/ 176 h 1141"/>
              <a:gd name="T94" fmla="*/ 987 w 991"/>
              <a:gd name="T95" fmla="*/ 244 h 1141"/>
              <a:gd name="T96" fmla="*/ 987 w 991"/>
              <a:gd name="T97" fmla="*/ 244 h 1141"/>
              <a:gd name="T98" fmla="*/ 784 w 991"/>
              <a:gd name="T99" fmla="*/ 923 h 1141"/>
              <a:gd name="T100" fmla="*/ 784 w 991"/>
              <a:gd name="T101" fmla="*/ 923 h 1141"/>
              <a:gd name="T102" fmla="*/ 508 w 991"/>
              <a:gd name="T103" fmla="*/ 1137 h 1141"/>
              <a:gd name="T104" fmla="*/ 508 w 991"/>
              <a:gd name="T105" fmla="*/ 1137 h 1141"/>
              <a:gd name="T106" fmla="*/ 495 w 991"/>
              <a:gd name="T107" fmla="*/ 114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1" h="1141">
                <a:moveTo>
                  <a:pt x="496" y="66"/>
                </a:moveTo>
                <a:lnTo>
                  <a:pt x="496" y="66"/>
                </a:lnTo>
                <a:cubicBezTo>
                  <a:pt x="489" y="66"/>
                  <a:pt x="483" y="68"/>
                  <a:pt x="478" y="72"/>
                </a:cubicBezTo>
                <a:lnTo>
                  <a:pt x="478" y="72"/>
                </a:lnTo>
                <a:cubicBezTo>
                  <a:pt x="418" y="116"/>
                  <a:pt x="289" y="192"/>
                  <a:pt x="91" y="207"/>
                </a:cubicBezTo>
                <a:lnTo>
                  <a:pt x="91" y="207"/>
                </a:lnTo>
                <a:cubicBezTo>
                  <a:pt x="83" y="208"/>
                  <a:pt x="75" y="211"/>
                  <a:pt x="70" y="217"/>
                </a:cubicBezTo>
                <a:lnTo>
                  <a:pt x="70" y="217"/>
                </a:lnTo>
                <a:cubicBezTo>
                  <a:pt x="65" y="224"/>
                  <a:pt x="62" y="232"/>
                  <a:pt x="63" y="240"/>
                </a:cubicBezTo>
                <a:lnTo>
                  <a:pt x="63" y="240"/>
                </a:lnTo>
                <a:cubicBezTo>
                  <a:pt x="76" y="369"/>
                  <a:pt x="121" y="691"/>
                  <a:pt x="257" y="889"/>
                </a:cubicBezTo>
                <a:lnTo>
                  <a:pt x="257" y="889"/>
                </a:lnTo>
                <a:cubicBezTo>
                  <a:pt x="320" y="981"/>
                  <a:pt x="453" y="1055"/>
                  <a:pt x="495" y="1076"/>
                </a:cubicBezTo>
                <a:lnTo>
                  <a:pt x="495" y="1076"/>
                </a:lnTo>
                <a:cubicBezTo>
                  <a:pt x="537" y="1055"/>
                  <a:pt x="670" y="981"/>
                  <a:pt x="733" y="889"/>
                </a:cubicBezTo>
                <a:lnTo>
                  <a:pt x="733" y="889"/>
                </a:lnTo>
                <a:cubicBezTo>
                  <a:pt x="869" y="691"/>
                  <a:pt x="914" y="368"/>
                  <a:pt x="927" y="238"/>
                </a:cubicBezTo>
                <a:lnTo>
                  <a:pt x="927" y="238"/>
                </a:lnTo>
                <a:cubicBezTo>
                  <a:pt x="927" y="230"/>
                  <a:pt x="925" y="222"/>
                  <a:pt x="920" y="216"/>
                </a:cubicBezTo>
                <a:lnTo>
                  <a:pt x="920" y="216"/>
                </a:lnTo>
                <a:cubicBezTo>
                  <a:pt x="914" y="209"/>
                  <a:pt x="907" y="205"/>
                  <a:pt x="899" y="205"/>
                </a:cubicBezTo>
                <a:lnTo>
                  <a:pt x="899" y="205"/>
                </a:lnTo>
                <a:cubicBezTo>
                  <a:pt x="701" y="191"/>
                  <a:pt x="573" y="116"/>
                  <a:pt x="514" y="72"/>
                </a:cubicBezTo>
                <a:lnTo>
                  <a:pt x="514" y="72"/>
                </a:lnTo>
                <a:cubicBezTo>
                  <a:pt x="508" y="68"/>
                  <a:pt x="502" y="66"/>
                  <a:pt x="496" y="66"/>
                </a:cubicBezTo>
                <a:close/>
                <a:moveTo>
                  <a:pt x="483" y="1082"/>
                </a:moveTo>
                <a:lnTo>
                  <a:pt x="483" y="1082"/>
                </a:lnTo>
                <a:close/>
                <a:moveTo>
                  <a:pt x="495" y="1140"/>
                </a:moveTo>
                <a:lnTo>
                  <a:pt x="495" y="1140"/>
                </a:lnTo>
                <a:cubicBezTo>
                  <a:pt x="491" y="1140"/>
                  <a:pt x="486" y="1139"/>
                  <a:pt x="483" y="1137"/>
                </a:cubicBezTo>
                <a:lnTo>
                  <a:pt x="483" y="1137"/>
                </a:lnTo>
                <a:cubicBezTo>
                  <a:pt x="475" y="1134"/>
                  <a:pt x="291" y="1047"/>
                  <a:pt x="207" y="923"/>
                </a:cubicBezTo>
                <a:lnTo>
                  <a:pt x="207" y="923"/>
                </a:lnTo>
                <a:cubicBezTo>
                  <a:pt x="63" y="712"/>
                  <a:pt x="16" y="379"/>
                  <a:pt x="3" y="246"/>
                </a:cubicBezTo>
                <a:lnTo>
                  <a:pt x="3" y="246"/>
                </a:lnTo>
                <a:cubicBezTo>
                  <a:pt x="0" y="222"/>
                  <a:pt x="7" y="197"/>
                  <a:pt x="23" y="178"/>
                </a:cubicBezTo>
                <a:lnTo>
                  <a:pt x="23" y="178"/>
                </a:lnTo>
                <a:cubicBezTo>
                  <a:pt x="39" y="159"/>
                  <a:pt x="62" y="148"/>
                  <a:pt x="86" y="146"/>
                </a:cubicBezTo>
                <a:lnTo>
                  <a:pt x="86" y="146"/>
                </a:lnTo>
                <a:cubicBezTo>
                  <a:pt x="269" y="132"/>
                  <a:pt x="388" y="63"/>
                  <a:pt x="442" y="23"/>
                </a:cubicBezTo>
                <a:lnTo>
                  <a:pt x="442" y="23"/>
                </a:lnTo>
                <a:cubicBezTo>
                  <a:pt x="475" y="0"/>
                  <a:pt x="517" y="0"/>
                  <a:pt x="550" y="24"/>
                </a:cubicBezTo>
                <a:lnTo>
                  <a:pt x="550" y="24"/>
                </a:lnTo>
                <a:cubicBezTo>
                  <a:pt x="604" y="63"/>
                  <a:pt x="721" y="131"/>
                  <a:pt x="903" y="144"/>
                </a:cubicBezTo>
                <a:lnTo>
                  <a:pt x="903" y="144"/>
                </a:lnTo>
                <a:cubicBezTo>
                  <a:pt x="928" y="146"/>
                  <a:pt x="950" y="158"/>
                  <a:pt x="966" y="176"/>
                </a:cubicBezTo>
                <a:lnTo>
                  <a:pt x="966" y="176"/>
                </a:lnTo>
                <a:cubicBezTo>
                  <a:pt x="982" y="195"/>
                  <a:pt x="990" y="219"/>
                  <a:pt x="987" y="244"/>
                </a:cubicBezTo>
                <a:lnTo>
                  <a:pt x="987" y="244"/>
                </a:lnTo>
                <a:cubicBezTo>
                  <a:pt x="974" y="378"/>
                  <a:pt x="927" y="712"/>
                  <a:pt x="784" y="923"/>
                </a:cubicBezTo>
                <a:lnTo>
                  <a:pt x="784" y="923"/>
                </a:lnTo>
                <a:cubicBezTo>
                  <a:pt x="700" y="1047"/>
                  <a:pt x="516" y="1134"/>
                  <a:pt x="508" y="1137"/>
                </a:cubicBezTo>
                <a:lnTo>
                  <a:pt x="508" y="1137"/>
                </a:lnTo>
                <a:cubicBezTo>
                  <a:pt x="504" y="1139"/>
                  <a:pt x="500" y="1140"/>
                  <a:pt x="495" y="1140"/>
                </a:cubicBezTo>
                <a:close/>
              </a:path>
            </a:pathLst>
          </a:custGeom>
          <a:solidFill>
            <a:schemeClr val="bg1"/>
          </a:solidFill>
          <a:ln>
            <a:noFill/>
          </a:ln>
          <a:effectLst/>
        </p:spPr>
        <p:txBody>
          <a:bodyPr wrap="none" anchor="ctr"/>
          <a:lstStyle/>
          <a:p>
            <a:endParaRPr lang="en-US"/>
          </a:p>
        </p:txBody>
      </p:sp>
      <p:sp>
        <p:nvSpPr>
          <p:cNvPr id="526" name="Freeform 471"/>
          <p:cNvSpPr>
            <a:spLocks noChangeArrowheads="1"/>
          </p:cNvSpPr>
          <p:nvPr/>
        </p:nvSpPr>
        <p:spPr bwMode="auto">
          <a:xfrm>
            <a:off x="4044680" y="8397018"/>
            <a:ext cx="430239" cy="308760"/>
          </a:xfrm>
          <a:custGeom>
            <a:avLst/>
            <a:gdLst>
              <a:gd name="T0" fmla="*/ 61 w 373"/>
              <a:gd name="T1" fmla="*/ 207 h 269"/>
              <a:gd name="T2" fmla="*/ 311 w 373"/>
              <a:gd name="T3" fmla="*/ 207 h 269"/>
              <a:gd name="T4" fmla="*/ 311 w 373"/>
              <a:gd name="T5" fmla="*/ 61 h 269"/>
              <a:gd name="T6" fmla="*/ 61 w 373"/>
              <a:gd name="T7" fmla="*/ 61 h 269"/>
              <a:gd name="T8" fmla="*/ 61 w 373"/>
              <a:gd name="T9" fmla="*/ 207 h 269"/>
              <a:gd name="T10" fmla="*/ 324 w 373"/>
              <a:gd name="T11" fmla="*/ 268 h 269"/>
              <a:gd name="T12" fmla="*/ 48 w 373"/>
              <a:gd name="T13" fmla="*/ 268 h 269"/>
              <a:gd name="T14" fmla="*/ 48 w 373"/>
              <a:gd name="T15" fmla="*/ 268 h 269"/>
              <a:gd name="T16" fmla="*/ 0 w 373"/>
              <a:gd name="T17" fmla="*/ 220 h 269"/>
              <a:gd name="T18" fmla="*/ 0 w 373"/>
              <a:gd name="T19" fmla="*/ 47 h 269"/>
              <a:gd name="T20" fmla="*/ 0 w 373"/>
              <a:gd name="T21" fmla="*/ 47 h 269"/>
              <a:gd name="T22" fmla="*/ 48 w 373"/>
              <a:gd name="T23" fmla="*/ 0 h 269"/>
              <a:gd name="T24" fmla="*/ 324 w 373"/>
              <a:gd name="T25" fmla="*/ 0 h 269"/>
              <a:gd name="T26" fmla="*/ 324 w 373"/>
              <a:gd name="T27" fmla="*/ 0 h 269"/>
              <a:gd name="T28" fmla="*/ 372 w 373"/>
              <a:gd name="T29" fmla="*/ 47 h 269"/>
              <a:gd name="T30" fmla="*/ 372 w 373"/>
              <a:gd name="T31" fmla="*/ 220 h 269"/>
              <a:gd name="T32" fmla="*/ 372 w 373"/>
              <a:gd name="T33" fmla="*/ 220 h 269"/>
              <a:gd name="T34" fmla="*/ 324 w 373"/>
              <a:gd name="T35" fmla="*/ 26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269">
                <a:moveTo>
                  <a:pt x="61" y="207"/>
                </a:moveTo>
                <a:lnTo>
                  <a:pt x="311" y="207"/>
                </a:lnTo>
                <a:lnTo>
                  <a:pt x="311" y="61"/>
                </a:lnTo>
                <a:lnTo>
                  <a:pt x="61" y="61"/>
                </a:lnTo>
                <a:lnTo>
                  <a:pt x="61" y="207"/>
                </a:lnTo>
                <a:close/>
                <a:moveTo>
                  <a:pt x="324" y="268"/>
                </a:moveTo>
                <a:lnTo>
                  <a:pt x="48" y="268"/>
                </a:lnTo>
                <a:lnTo>
                  <a:pt x="48" y="268"/>
                </a:lnTo>
                <a:cubicBezTo>
                  <a:pt x="21" y="268"/>
                  <a:pt x="0" y="246"/>
                  <a:pt x="0" y="220"/>
                </a:cubicBezTo>
                <a:lnTo>
                  <a:pt x="0" y="47"/>
                </a:lnTo>
                <a:lnTo>
                  <a:pt x="0" y="47"/>
                </a:lnTo>
                <a:cubicBezTo>
                  <a:pt x="0" y="21"/>
                  <a:pt x="21" y="0"/>
                  <a:pt x="48" y="0"/>
                </a:cubicBezTo>
                <a:lnTo>
                  <a:pt x="324" y="0"/>
                </a:lnTo>
                <a:lnTo>
                  <a:pt x="324" y="0"/>
                </a:lnTo>
                <a:cubicBezTo>
                  <a:pt x="350" y="0"/>
                  <a:pt x="372" y="21"/>
                  <a:pt x="372" y="47"/>
                </a:cubicBezTo>
                <a:lnTo>
                  <a:pt x="372" y="220"/>
                </a:lnTo>
                <a:lnTo>
                  <a:pt x="372" y="220"/>
                </a:lnTo>
                <a:cubicBezTo>
                  <a:pt x="372" y="246"/>
                  <a:pt x="350" y="268"/>
                  <a:pt x="324" y="268"/>
                </a:cubicBezTo>
                <a:close/>
              </a:path>
            </a:pathLst>
          </a:custGeom>
          <a:solidFill>
            <a:schemeClr val="bg1"/>
          </a:solidFill>
          <a:ln>
            <a:noFill/>
          </a:ln>
          <a:effectLst/>
        </p:spPr>
        <p:txBody>
          <a:bodyPr wrap="none" anchor="ctr"/>
          <a:lstStyle/>
          <a:p>
            <a:endParaRPr lang="en-US"/>
          </a:p>
        </p:txBody>
      </p:sp>
      <p:sp>
        <p:nvSpPr>
          <p:cNvPr id="527" name="Freeform 472"/>
          <p:cNvSpPr>
            <a:spLocks noChangeArrowheads="1"/>
          </p:cNvSpPr>
          <p:nvPr/>
        </p:nvSpPr>
        <p:spPr bwMode="auto">
          <a:xfrm>
            <a:off x="4075050" y="8159123"/>
            <a:ext cx="359376" cy="308757"/>
          </a:xfrm>
          <a:custGeom>
            <a:avLst/>
            <a:gdLst>
              <a:gd name="T0" fmla="*/ 283 w 314"/>
              <a:gd name="T1" fmla="*/ 269 h 270"/>
              <a:gd name="T2" fmla="*/ 283 w 314"/>
              <a:gd name="T3" fmla="*/ 269 h 270"/>
              <a:gd name="T4" fmla="*/ 253 w 314"/>
              <a:gd name="T5" fmla="*/ 238 h 270"/>
              <a:gd name="T6" fmla="*/ 252 w 314"/>
              <a:gd name="T7" fmla="*/ 157 h 270"/>
              <a:gd name="T8" fmla="*/ 252 w 314"/>
              <a:gd name="T9" fmla="*/ 157 h 270"/>
              <a:gd name="T10" fmla="*/ 156 w 314"/>
              <a:gd name="T11" fmla="*/ 60 h 270"/>
              <a:gd name="T12" fmla="*/ 156 w 314"/>
              <a:gd name="T13" fmla="*/ 60 h 270"/>
              <a:gd name="T14" fmla="*/ 60 w 314"/>
              <a:gd name="T15" fmla="*/ 156 h 270"/>
              <a:gd name="T16" fmla="*/ 61 w 314"/>
              <a:gd name="T17" fmla="*/ 238 h 270"/>
              <a:gd name="T18" fmla="*/ 61 w 314"/>
              <a:gd name="T19" fmla="*/ 238 h 270"/>
              <a:gd name="T20" fmla="*/ 31 w 314"/>
              <a:gd name="T21" fmla="*/ 269 h 270"/>
              <a:gd name="T22" fmla="*/ 30 w 314"/>
              <a:gd name="T23" fmla="*/ 269 h 270"/>
              <a:gd name="T24" fmla="*/ 30 w 314"/>
              <a:gd name="T25" fmla="*/ 269 h 270"/>
              <a:gd name="T26" fmla="*/ 0 w 314"/>
              <a:gd name="T27" fmla="*/ 238 h 270"/>
              <a:gd name="T28" fmla="*/ 0 w 314"/>
              <a:gd name="T29" fmla="*/ 157 h 270"/>
              <a:gd name="T30" fmla="*/ 0 w 314"/>
              <a:gd name="T31" fmla="*/ 157 h 270"/>
              <a:gd name="T32" fmla="*/ 156 w 314"/>
              <a:gd name="T33" fmla="*/ 0 h 270"/>
              <a:gd name="T34" fmla="*/ 156 w 314"/>
              <a:gd name="T35" fmla="*/ 0 h 270"/>
              <a:gd name="T36" fmla="*/ 313 w 314"/>
              <a:gd name="T37" fmla="*/ 156 h 270"/>
              <a:gd name="T38" fmla="*/ 313 w 314"/>
              <a:gd name="T39" fmla="*/ 238 h 270"/>
              <a:gd name="T40" fmla="*/ 313 w 314"/>
              <a:gd name="T41" fmla="*/ 238 h 270"/>
              <a:gd name="T42" fmla="*/ 283 w 314"/>
              <a:gd name="T43" fmla="*/ 26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270">
                <a:moveTo>
                  <a:pt x="283" y="269"/>
                </a:moveTo>
                <a:lnTo>
                  <a:pt x="283" y="269"/>
                </a:lnTo>
                <a:cubicBezTo>
                  <a:pt x="266" y="269"/>
                  <a:pt x="253" y="255"/>
                  <a:pt x="253" y="238"/>
                </a:cubicBezTo>
                <a:lnTo>
                  <a:pt x="252" y="157"/>
                </a:lnTo>
                <a:lnTo>
                  <a:pt x="252" y="157"/>
                </a:lnTo>
                <a:cubicBezTo>
                  <a:pt x="252" y="104"/>
                  <a:pt x="209" y="60"/>
                  <a:pt x="156" y="60"/>
                </a:cubicBezTo>
                <a:lnTo>
                  <a:pt x="156" y="60"/>
                </a:lnTo>
                <a:cubicBezTo>
                  <a:pt x="104" y="60"/>
                  <a:pt x="60" y="104"/>
                  <a:pt x="60" y="156"/>
                </a:cubicBezTo>
                <a:lnTo>
                  <a:pt x="61" y="238"/>
                </a:lnTo>
                <a:lnTo>
                  <a:pt x="61" y="238"/>
                </a:lnTo>
                <a:cubicBezTo>
                  <a:pt x="61" y="255"/>
                  <a:pt x="47" y="269"/>
                  <a:pt x="31" y="269"/>
                </a:cubicBezTo>
                <a:lnTo>
                  <a:pt x="30" y="269"/>
                </a:lnTo>
                <a:lnTo>
                  <a:pt x="30" y="269"/>
                </a:lnTo>
                <a:cubicBezTo>
                  <a:pt x="14" y="269"/>
                  <a:pt x="0" y="255"/>
                  <a:pt x="0" y="238"/>
                </a:cubicBezTo>
                <a:lnTo>
                  <a:pt x="0" y="157"/>
                </a:lnTo>
                <a:lnTo>
                  <a:pt x="0" y="157"/>
                </a:lnTo>
                <a:cubicBezTo>
                  <a:pt x="0" y="70"/>
                  <a:pt x="70" y="0"/>
                  <a:pt x="156" y="0"/>
                </a:cubicBezTo>
                <a:lnTo>
                  <a:pt x="156" y="0"/>
                </a:lnTo>
                <a:cubicBezTo>
                  <a:pt x="243" y="0"/>
                  <a:pt x="313" y="70"/>
                  <a:pt x="313" y="156"/>
                </a:cubicBezTo>
                <a:lnTo>
                  <a:pt x="313" y="238"/>
                </a:lnTo>
                <a:lnTo>
                  <a:pt x="313" y="238"/>
                </a:lnTo>
                <a:cubicBezTo>
                  <a:pt x="313" y="255"/>
                  <a:pt x="300" y="269"/>
                  <a:pt x="283" y="269"/>
                </a:cubicBezTo>
              </a:path>
            </a:pathLst>
          </a:custGeom>
          <a:solidFill>
            <a:schemeClr val="bg1"/>
          </a:solidFill>
          <a:ln>
            <a:noFill/>
          </a:ln>
          <a:effectLst/>
        </p:spPr>
        <p:txBody>
          <a:bodyPr wrap="none" anchor="ctr"/>
          <a:lstStyle/>
          <a:p>
            <a:endParaRPr lang="en-US"/>
          </a:p>
        </p:txBody>
      </p:sp>
      <p:sp>
        <p:nvSpPr>
          <p:cNvPr id="528" name="Freeform 473"/>
          <p:cNvSpPr>
            <a:spLocks noChangeArrowheads="1"/>
          </p:cNvSpPr>
          <p:nvPr/>
        </p:nvSpPr>
        <p:spPr bwMode="auto">
          <a:xfrm>
            <a:off x="9258147" y="7997152"/>
            <a:ext cx="840229" cy="865535"/>
          </a:xfrm>
          <a:custGeom>
            <a:avLst/>
            <a:gdLst>
              <a:gd name="T0" fmla="*/ 725 w 732"/>
              <a:gd name="T1" fmla="*/ 216 h 752"/>
              <a:gd name="T2" fmla="*/ 726 w 732"/>
              <a:gd name="T3" fmla="*/ 215 h 752"/>
              <a:gd name="T4" fmla="*/ 727 w 732"/>
              <a:gd name="T5" fmla="*/ 214 h 752"/>
              <a:gd name="T6" fmla="*/ 727 w 732"/>
              <a:gd name="T7" fmla="*/ 213 h 752"/>
              <a:gd name="T8" fmla="*/ 728 w 732"/>
              <a:gd name="T9" fmla="*/ 211 h 752"/>
              <a:gd name="T10" fmla="*/ 729 w 732"/>
              <a:gd name="T11" fmla="*/ 210 h 752"/>
              <a:gd name="T12" fmla="*/ 729 w 732"/>
              <a:gd name="T13" fmla="*/ 209 h 752"/>
              <a:gd name="T14" fmla="*/ 730 w 732"/>
              <a:gd name="T15" fmla="*/ 207 h 752"/>
              <a:gd name="T16" fmla="*/ 730 w 732"/>
              <a:gd name="T17" fmla="*/ 205 h 752"/>
              <a:gd name="T18" fmla="*/ 731 w 732"/>
              <a:gd name="T19" fmla="*/ 204 h 752"/>
              <a:gd name="T20" fmla="*/ 731 w 732"/>
              <a:gd name="T21" fmla="*/ 203 h 752"/>
              <a:gd name="T22" fmla="*/ 731 w 732"/>
              <a:gd name="T23" fmla="*/ 201 h 752"/>
              <a:gd name="T24" fmla="*/ 731 w 732"/>
              <a:gd name="T25" fmla="*/ 198 h 752"/>
              <a:gd name="T26" fmla="*/ 731 w 732"/>
              <a:gd name="T27" fmla="*/ 195 h 752"/>
              <a:gd name="T28" fmla="*/ 731 w 732"/>
              <a:gd name="T29" fmla="*/ 194 h 752"/>
              <a:gd name="T30" fmla="*/ 731 w 732"/>
              <a:gd name="T31" fmla="*/ 192 h 752"/>
              <a:gd name="T32" fmla="*/ 730 w 732"/>
              <a:gd name="T33" fmla="*/ 191 h 752"/>
              <a:gd name="T34" fmla="*/ 730 w 732"/>
              <a:gd name="T35" fmla="*/ 190 h 752"/>
              <a:gd name="T36" fmla="*/ 729 w 732"/>
              <a:gd name="T37" fmla="*/ 188 h 752"/>
              <a:gd name="T38" fmla="*/ 729 w 732"/>
              <a:gd name="T39" fmla="*/ 187 h 752"/>
              <a:gd name="T40" fmla="*/ 728 w 732"/>
              <a:gd name="T41" fmla="*/ 185 h 752"/>
              <a:gd name="T42" fmla="*/ 727 w 732"/>
              <a:gd name="T43" fmla="*/ 184 h 752"/>
              <a:gd name="T44" fmla="*/ 727 w 732"/>
              <a:gd name="T45" fmla="*/ 183 h 752"/>
              <a:gd name="T46" fmla="*/ 726 w 732"/>
              <a:gd name="T47" fmla="*/ 182 h 752"/>
              <a:gd name="T48" fmla="*/ 725 w 732"/>
              <a:gd name="T49" fmla="*/ 180 h 752"/>
              <a:gd name="T50" fmla="*/ 724 w 732"/>
              <a:gd name="T51" fmla="*/ 179 h 752"/>
              <a:gd name="T52" fmla="*/ 722 w 732"/>
              <a:gd name="T53" fmla="*/ 177 h 752"/>
              <a:gd name="T54" fmla="*/ 557 w 732"/>
              <a:gd name="T55" fmla="*/ 12 h 752"/>
              <a:gd name="T56" fmla="*/ 515 w 732"/>
              <a:gd name="T57" fmla="*/ 12 h 752"/>
              <a:gd name="T58" fmla="*/ 627 w 732"/>
              <a:gd name="T59" fmla="*/ 168 h 752"/>
              <a:gd name="T60" fmla="*/ 331 w 732"/>
              <a:gd name="T61" fmla="*/ 168 h 752"/>
              <a:gd name="T62" fmla="*/ 154 w 732"/>
              <a:gd name="T63" fmla="*/ 208 h 752"/>
              <a:gd name="T64" fmla="*/ 51 w 732"/>
              <a:gd name="T65" fmla="*/ 325 h 752"/>
              <a:gd name="T66" fmla="*/ 8 w 732"/>
              <a:gd name="T67" fmla="*/ 499 h 752"/>
              <a:gd name="T68" fmla="*/ 0 w 732"/>
              <a:gd name="T69" fmla="*/ 720 h 752"/>
              <a:gd name="T70" fmla="*/ 30 w 732"/>
              <a:gd name="T71" fmla="*/ 751 h 752"/>
              <a:gd name="T72" fmla="*/ 60 w 732"/>
              <a:gd name="T73" fmla="*/ 720 h 752"/>
              <a:gd name="T74" fmla="*/ 106 w 732"/>
              <a:gd name="T75" fmla="*/ 351 h 752"/>
              <a:gd name="T76" fmla="*/ 627 w 732"/>
              <a:gd name="T77" fmla="*/ 229 h 752"/>
              <a:gd name="T78" fmla="*/ 515 w 732"/>
              <a:gd name="T79" fmla="*/ 341 h 752"/>
              <a:gd name="T80" fmla="*/ 515 w 732"/>
              <a:gd name="T81" fmla="*/ 384 h 752"/>
              <a:gd name="T82" fmla="*/ 536 w 732"/>
              <a:gd name="T83" fmla="*/ 393 h 752"/>
              <a:gd name="T84" fmla="*/ 722 w 732"/>
              <a:gd name="T85" fmla="*/ 220 h 752"/>
              <a:gd name="T86" fmla="*/ 722 w 732"/>
              <a:gd name="T87" fmla="*/ 220 h 752"/>
              <a:gd name="T88" fmla="*/ 724 w 732"/>
              <a:gd name="T89" fmla="*/ 218 h 752"/>
              <a:gd name="T90" fmla="*/ 725 w 732"/>
              <a:gd name="T91" fmla="*/ 216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2" h="752">
                <a:moveTo>
                  <a:pt x="725" y="216"/>
                </a:moveTo>
                <a:lnTo>
                  <a:pt x="725" y="216"/>
                </a:lnTo>
                <a:lnTo>
                  <a:pt x="726" y="215"/>
                </a:lnTo>
                <a:lnTo>
                  <a:pt x="726" y="215"/>
                </a:lnTo>
                <a:cubicBezTo>
                  <a:pt x="726" y="215"/>
                  <a:pt x="726" y="214"/>
                  <a:pt x="727" y="214"/>
                </a:cubicBezTo>
                <a:lnTo>
                  <a:pt x="727" y="214"/>
                </a:lnTo>
                <a:lnTo>
                  <a:pt x="727" y="213"/>
                </a:lnTo>
                <a:lnTo>
                  <a:pt x="727" y="213"/>
                </a:lnTo>
                <a:cubicBezTo>
                  <a:pt x="727" y="212"/>
                  <a:pt x="728" y="212"/>
                  <a:pt x="728" y="211"/>
                </a:cubicBezTo>
                <a:lnTo>
                  <a:pt x="728" y="211"/>
                </a:lnTo>
                <a:lnTo>
                  <a:pt x="729" y="210"/>
                </a:lnTo>
                <a:lnTo>
                  <a:pt x="729" y="210"/>
                </a:lnTo>
                <a:cubicBezTo>
                  <a:pt x="729" y="209"/>
                  <a:pt x="729" y="209"/>
                  <a:pt x="729" y="209"/>
                </a:cubicBezTo>
                <a:lnTo>
                  <a:pt x="729" y="209"/>
                </a:lnTo>
                <a:cubicBezTo>
                  <a:pt x="729" y="208"/>
                  <a:pt x="729" y="207"/>
                  <a:pt x="730" y="207"/>
                </a:cubicBezTo>
                <a:lnTo>
                  <a:pt x="730" y="207"/>
                </a:lnTo>
                <a:cubicBezTo>
                  <a:pt x="730" y="207"/>
                  <a:pt x="730" y="206"/>
                  <a:pt x="730" y="205"/>
                </a:cubicBezTo>
                <a:lnTo>
                  <a:pt x="730" y="205"/>
                </a:lnTo>
                <a:cubicBezTo>
                  <a:pt x="730" y="205"/>
                  <a:pt x="731" y="205"/>
                  <a:pt x="731" y="204"/>
                </a:cubicBezTo>
                <a:lnTo>
                  <a:pt x="731" y="204"/>
                </a:lnTo>
                <a:lnTo>
                  <a:pt x="731" y="203"/>
                </a:lnTo>
                <a:lnTo>
                  <a:pt x="731" y="203"/>
                </a:lnTo>
                <a:cubicBezTo>
                  <a:pt x="731" y="202"/>
                  <a:pt x="731" y="202"/>
                  <a:pt x="731" y="201"/>
                </a:cubicBezTo>
                <a:lnTo>
                  <a:pt x="731" y="201"/>
                </a:lnTo>
                <a:cubicBezTo>
                  <a:pt x="731" y="200"/>
                  <a:pt x="731" y="199"/>
                  <a:pt x="731" y="198"/>
                </a:cubicBezTo>
                <a:lnTo>
                  <a:pt x="731" y="198"/>
                </a:lnTo>
                <a:lnTo>
                  <a:pt x="731" y="198"/>
                </a:lnTo>
                <a:cubicBezTo>
                  <a:pt x="731" y="197"/>
                  <a:pt x="731" y="196"/>
                  <a:pt x="731" y="195"/>
                </a:cubicBezTo>
                <a:lnTo>
                  <a:pt x="731" y="195"/>
                </a:lnTo>
                <a:cubicBezTo>
                  <a:pt x="731" y="194"/>
                  <a:pt x="731" y="194"/>
                  <a:pt x="731" y="194"/>
                </a:cubicBezTo>
                <a:lnTo>
                  <a:pt x="731" y="194"/>
                </a:lnTo>
                <a:cubicBezTo>
                  <a:pt x="731" y="193"/>
                  <a:pt x="731" y="193"/>
                  <a:pt x="731" y="192"/>
                </a:cubicBezTo>
                <a:lnTo>
                  <a:pt x="731" y="192"/>
                </a:lnTo>
                <a:lnTo>
                  <a:pt x="730" y="191"/>
                </a:lnTo>
                <a:lnTo>
                  <a:pt x="730" y="191"/>
                </a:lnTo>
                <a:cubicBezTo>
                  <a:pt x="730" y="190"/>
                  <a:pt x="730" y="190"/>
                  <a:pt x="730" y="190"/>
                </a:cubicBezTo>
                <a:lnTo>
                  <a:pt x="730" y="190"/>
                </a:lnTo>
                <a:cubicBezTo>
                  <a:pt x="729" y="189"/>
                  <a:pt x="729" y="188"/>
                  <a:pt x="729" y="188"/>
                </a:cubicBezTo>
                <a:lnTo>
                  <a:pt x="729" y="188"/>
                </a:lnTo>
                <a:lnTo>
                  <a:pt x="729" y="187"/>
                </a:lnTo>
                <a:lnTo>
                  <a:pt x="729" y="187"/>
                </a:lnTo>
                <a:cubicBezTo>
                  <a:pt x="729" y="186"/>
                  <a:pt x="728" y="186"/>
                  <a:pt x="728" y="185"/>
                </a:cubicBezTo>
                <a:lnTo>
                  <a:pt x="728" y="185"/>
                </a:lnTo>
                <a:lnTo>
                  <a:pt x="727" y="184"/>
                </a:lnTo>
                <a:lnTo>
                  <a:pt x="727" y="184"/>
                </a:lnTo>
                <a:cubicBezTo>
                  <a:pt x="727" y="183"/>
                  <a:pt x="727" y="183"/>
                  <a:pt x="727" y="183"/>
                </a:cubicBezTo>
                <a:lnTo>
                  <a:pt x="727" y="183"/>
                </a:lnTo>
                <a:cubicBezTo>
                  <a:pt x="726" y="182"/>
                  <a:pt x="726" y="182"/>
                  <a:pt x="726" y="182"/>
                </a:cubicBezTo>
                <a:lnTo>
                  <a:pt x="726" y="182"/>
                </a:lnTo>
                <a:cubicBezTo>
                  <a:pt x="726" y="181"/>
                  <a:pt x="725" y="180"/>
                  <a:pt x="725" y="180"/>
                </a:cubicBezTo>
                <a:lnTo>
                  <a:pt x="725" y="180"/>
                </a:lnTo>
                <a:cubicBezTo>
                  <a:pt x="724" y="180"/>
                  <a:pt x="724" y="179"/>
                  <a:pt x="724" y="179"/>
                </a:cubicBezTo>
                <a:lnTo>
                  <a:pt x="724" y="179"/>
                </a:lnTo>
                <a:cubicBezTo>
                  <a:pt x="723" y="178"/>
                  <a:pt x="722" y="177"/>
                  <a:pt x="722" y="177"/>
                </a:cubicBezTo>
                <a:lnTo>
                  <a:pt x="557" y="12"/>
                </a:lnTo>
                <a:lnTo>
                  <a:pt x="557" y="12"/>
                </a:lnTo>
                <a:cubicBezTo>
                  <a:pt x="546" y="0"/>
                  <a:pt x="526" y="0"/>
                  <a:pt x="515" y="12"/>
                </a:cubicBezTo>
                <a:lnTo>
                  <a:pt x="515" y="12"/>
                </a:lnTo>
                <a:cubicBezTo>
                  <a:pt x="502" y="24"/>
                  <a:pt x="502" y="43"/>
                  <a:pt x="515" y="55"/>
                </a:cubicBezTo>
                <a:lnTo>
                  <a:pt x="627" y="168"/>
                </a:lnTo>
                <a:lnTo>
                  <a:pt x="331" y="168"/>
                </a:lnTo>
                <a:lnTo>
                  <a:pt x="331" y="168"/>
                </a:lnTo>
                <a:cubicBezTo>
                  <a:pt x="259" y="168"/>
                  <a:pt x="201" y="181"/>
                  <a:pt x="154" y="208"/>
                </a:cubicBezTo>
                <a:lnTo>
                  <a:pt x="154" y="208"/>
                </a:lnTo>
                <a:cubicBezTo>
                  <a:pt x="109" y="234"/>
                  <a:pt x="75" y="273"/>
                  <a:pt x="51" y="325"/>
                </a:cubicBezTo>
                <a:lnTo>
                  <a:pt x="51" y="325"/>
                </a:lnTo>
                <a:cubicBezTo>
                  <a:pt x="30" y="371"/>
                  <a:pt x="16" y="427"/>
                  <a:pt x="8" y="499"/>
                </a:cubicBezTo>
                <a:lnTo>
                  <a:pt x="8" y="499"/>
                </a:lnTo>
                <a:cubicBezTo>
                  <a:pt x="2" y="555"/>
                  <a:pt x="0" y="624"/>
                  <a:pt x="0" y="720"/>
                </a:cubicBezTo>
                <a:lnTo>
                  <a:pt x="0" y="720"/>
                </a:lnTo>
                <a:cubicBezTo>
                  <a:pt x="0" y="737"/>
                  <a:pt x="13" y="751"/>
                  <a:pt x="30" y="751"/>
                </a:cubicBezTo>
                <a:lnTo>
                  <a:pt x="30" y="751"/>
                </a:lnTo>
                <a:cubicBezTo>
                  <a:pt x="47" y="751"/>
                  <a:pt x="60" y="737"/>
                  <a:pt x="60" y="720"/>
                </a:cubicBezTo>
                <a:lnTo>
                  <a:pt x="60" y="720"/>
                </a:lnTo>
                <a:cubicBezTo>
                  <a:pt x="60" y="558"/>
                  <a:pt x="68" y="434"/>
                  <a:pt x="106" y="351"/>
                </a:cubicBezTo>
                <a:lnTo>
                  <a:pt x="106" y="351"/>
                </a:lnTo>
                <a:cubicBezTo>
                  <a:pt x="145" y="266"/>
                  <a:pt x="214" y="229"/>
                  <a:pt x="331" y="229"/>
                </a:cubicBezTo>
                <a:lnTo>
                  <a:pt x="627" y="229"/>
                </a:lnTo>
                <a:lnTo>
                  <a:pt x="515" y="341"/>
                </a:lnTo>
                <a:lnTo>
                  <a:pt x="515" y="341"/>
                </a:lnTo>
                <a:cubicBezTo>
                  <a:pt x="502" y="353"/>
                  <a:pt x="502" y="372"/>
                  <a:pt x="515" y="384"/>
                </a:cubicBezTo>
                <a:lnTo>
                  <a:pt x="515" y="384"/>
                </a:lnTo>
                <a:cubicBezTo>
                  <a:pt x="520" y="390"/>
                  <a:pt x="528" y="393"/>
                  <a:pt x="536" y="393"/>
                </a:cubicBezTo>
                <a:lnTo>
                  <a:pt x="536" y="393"/>
                </a:lnTo>
                <a:cubicBezTo>
                  <a:pt x="543" y="393"/>
                  <a:pt x="551" y="390"/>
                  <a:pt x="557" y="384"/>
                </a:cubicBezTo>
                <a:lnTo>
                  <a:pt x="722" y="220"/>
                </a:lnTo>
                <a:lnTo>
                  <a:pt x="722" y="220"/>
                </a:lnTo>
                <a:lnTo>
                  <a:pt x="722" y="220"/>
                </a:lnTo>
                <a:lnTo>
                  <a:pt x="722" y="220"/>
                </a:lnTo>
                <a:cubicBezTo>
                  <a:pt x="723" y="219"/>
                  <a:pt x="723" y="218"/>
                  <a:pt x="724" y="218"/>
                </a:cubicBezTo>
                <a:lnTo>
                  <a:pt x="724" y="218"/>
                </a:lnTo>
                <a:cubicBezTo>
                  <a:pt x="724" y="217"/>
                  <a:pt x="724" y="216"/>
                  <a:pt x="725" y="216"/>
                </a:cubicBezTo>
              </a:path>
            </a:pathLst>
          </a:custGeom>
          <a:solidFill>
            <a:schemeClr val="bg1"/>
          </a:solidFill>
          <a:ln>
            <a:noFill/>
          </a:ln>
          <a:effectLst/>
        </p:spPr>
        <p:txBody>
          <a:bodyPr wrap="none" anchor="ctr"/>
          <a:lstStyle/>
          <a:p>
            <a:endParaRPr lang="en-US"/>
          </a:p>
        </p:txBody>
      </p:sp>
      <p:sp>
        <p:nvSpPr>
          <p:cNvPr id="552" name="CuadroTexto 551"/>
          <p:cNvSpPr txBox="1"/>
          <p:nvPr/>
        </p:nvSpPr>
        <p:spPr>
          <a:xfrm>
            <a:off x="4007274" y="778850"/>
            <a:ext cx="15852417" cy="1938992"/>
          </a:xfrm>
          <a:prstGeom prst="rect">
            <a:avLst/>
          </a:prstGeom>
          <a:noFill/>
        </p:spPr>
        <p:txBody>
          <a:bodyPr wrap="none" rtlCol="0">
            <a:spAutoFit/>
          </a:bodyPr>
          <a:lstStyle/>
          <a:p>
            <a:pPr algn="ctr"/>
            <a:r>
              <a:rPr lang="en-US" sz="6000" b="1" dirty="0">
                <a:solidFill>
                  <a:schemeClr val="tx2"/>
                </a:solidFill>
                <a:latin typeface="Lato Heavy" charset="0"/>
                <a:ea typeface="Lato Heavy" charset="0"/>
                <a:cs typeface="Lato Heavy" charset="0"/>
              </a:rPr>
              <a:t>A Fuzzy Rule-Based Control System for Fast</a:t>
            </a:r>
            <a:endParaRPr lang="el-GR" sz="6000" b="1" dirty="0">
              <a:solidFill>
                <a:schemeClr val="tx2"/>
              </a:solidFill>
              <a:latin typeface="Lato Heavy" charset="0"/>
              <a:ea typeface="Lato Heavy" charset="0"/>
              <a:cs typeface="Lato Heavy" charset="0"/>
            </a:endParaRPr>
          </a:p>
          <a:p>
            <a:pPr algn="ctr"/>
            <a:r>
              <a:rPr lang="en-US" sz="6000" b="1" dirty="0">
                <a:solidFill>
                  <a:schemeClr val="tx2"/>
                </a:solidFill>
                <a:latin typeface="Lato Heavy" charset="0"/>
                <a:ea typeface="Lato Heavy" charset="0"/>
                <a:cs typeface="Lato Heavy" charset="0"/>
              </a:rPr>
              <a:t>Line-Following Robots</a:t>
            </a:r>
          </a:p>
        </p:txBody>
      </p:sp>
      <p:sp>
        <p:nvSpPr>
          <p:cNvPr id="553" name="CuadroTexto 552"/>
          <p:cNvSpPr txBox="1"/>
          <p:nvPr/>
        </p:nvSpPr>
        <p:spPr>
          <a:xfrm>
            <a:off x="1978167" y="3382253"/>
            <a:ext cx="20312779" cy="2862322"/>
          </a:xfrm>
          <a:prstGeom prst="rect">
            <a:avLst/>
          </a:prstGeom>
          <a:noFill/>
        </p:spPr>
        <p:txBody>
          <a:bodyPr wrap="square" rtlCol="0">
            <a:spAutoFit/>
          </a:bodyPr>
          <a:lstStyle/>
          <a:p>
            <a:pPr algn="ctr"/>
            <a:r>
              <a:rPr lang="en-US" dirty="0">
                <a:latin typeface="Lato Light" charset="0"/>
                <a:ea typeface="Lato Light" charset="0"/>
                <a:cs typeface="Lato Light" charset="0"/>
              </a:rPr>
              <a:t>This paper focuses on the optimization of the line-tracking and following control technique used in high speed autonomous  movable IoT devices such as line-following robotic vehicles. A fusion of a new pro-active / feed-forward control system, based on the simultaneous use of computer vision and the use of an array of analog infrared reflective phototransistors with an </a:t>
            </a:r>
            <a:r>
              <a:rPr lang="en-US" dirty="0" err="1">
                <a:latin typeface="Lato Light" charset="0"/>
                <a:ea typeface="Lato Light" charset="0"/>
                <a:cs typeface="Lato Light" charset="0"/>
              </a:rPr>
              <a:t>optimised</a:t>
            </a:r>
            <a:r>
              <a:rPr lang="en-US" dirty="0">
                <a:latin typeface="Lato Light" charset="0"/>
                <a:ea typeface="Lato Light" charset="0"/>
                <a:cs typeface="Lato Light" charset="0"/>
              </a:rPr>
              <a:t> PID based feed-back implementation is proposed. </a:t>
            </a:r>
          </a:p>
        </p:txBody>
      </p:sp>
      <p:sp>
        <p:nvSpPr>
          <p:cNvPr id="554" name="CuadroTexto 553"/>
          <p:cNvSpPr txBox="1"/>
          <p:nvPr/>
        </p:nvSpPr>
        <p:spPr>
          <a:xfrm>
            <a:off x="2255131" y="10540741"/>
            <a:ext cx="3734437" cy="1938992"/>
          </a:xfrm>
          <a:prstGeom prst="rect">
            <a:avLst/>
          </a:prstGeom>
          <a:noFill/>
        </p:spPr>
        <p:txBody>
          <a:bodyPr wrap="square" rtlCol="0">
            <a:spAutoFit/>
          </a:bodyPr>
          <a:lstStyle/>
          <a:p>
            <a:pPr algn="ctr"/>
            <a:r>
              <a:rPr lang="en-US" sz="4000" b="1" dirty="0">
                <a:solidFill>
                  <a:schemeClr val="bg1"/>
                </a:solidFill>
                <a:latin typeface="Lato" charset="0"/>
                <a:ea typeface="Lato" charset="0"/>
                <a:cs typeface="Lato" charset="0"/>
              </a:rPr>
              <a:t>An  Autonomous  Robot</a:t>
            </a:r>
          </a:p>
        </p:txBody>
      </p:sp>
      <p:sp>
        <p:nvSpPr>
          <p:cNvPr id="556" name="CuadroTexto 555"/>
          <p:cNvSpPr txBox="1"/>
          <p:nvPr/>
        </p:nvSpPr>
        <p:spPr>
          <a:xfrm>
            <a:off x="8249656" y="10530858"/>
            <a:ext cx="2813993" cy="1938992"/>
          </a:xfrm>
          <a:prstGeom prst="rect">
            <a:avLst/>
          </a:prstGeom>
          <a:noFill/>
        </p:spPr>
        <p:txBody>
          <a:bodyPr wrap="square" rtlCol="0">
            <a:spAutoFit/>
          </a:bodyPr>
          <a:lstStyle/>
          <a:p>
            <a:pPr algn="ctr"/>
            <a:r>
              <a:rPr lang="en-US" sz="4000" b="1" dirty="0">
                <a:solidFill>
                  <a:schemeClr val="bg1"/>
                </a:solidFill>
                <a:latin typeface="Lato" charset="0"/>
                <a:ea typeface="Lato" charset="0"/>
                <a:cs typeface="Lato" charset="0"/>
              </a:rPr>
              <a:t>New Navigation Technique</a:t>
            </a:r>
          </a:p>
        </p:txBody>
      </p:sp>
      <p:sp>
        <p:nvSpPr>
          <p:cNvPr id="558" name="CuadroTexto 557"/>
          <p:cNvSpPr txBox="1"/>
          <p:nvPr/>
        </p:nvSpPr>
        <p:spPr>
          <a:xfrm>
            <a:off x="12913502" y="10527958"/>
            <a:ext cx="4194091" cy="1938992"/>
          </a:xfrm>
          <a:prstGeom prst="rect">
            <a:avLst/>
          </a:prstGeom>
          <a:noFill/>
        </p:spPr>
        <p:txBody>
          <a:bodyPr wrap="square" rtlCol="0">
            <a:spAutoFit/>
          </a:bodyPr>
          <a:lstStyle/>
          <a:p>
            <a:pPr algn="ctr"/>
            <a:r>
              <a:rPr lang="en-US" sz="4000" b="1" dirty="0">
                <a:solidFill>
                  <a:schemeClr val="bg1"/>
                </a:solidFill>
                <a:latin typeface="Lato" charset="0"/>
                <a:ea typeface="Lato" charset="0"/>
                <a:cs typeface="Lato" charset="0"/>
              </a:rPr>
              <a:t>Proportional  Integral  Derivative  (PID) </a:t>
            </a:r>
          </a:p>
        </p:txBody>
      </p:sp>
      <p:sp>
        <p:nvSpPr>
          <p:cNvPr id="560" name="CuadroTexto 559"/>
          <p:cNvSpPr txBox="1"/>
          <p:nvPr/>
        </p:nvSpPr>
        <p:spPr>
          <a:xfrm>
            <a:off x="18929669" y="10540741"/>
            <a:ext cx="2604128" cy="1323439"/>
          </a:xfrm>
          <a:prstGeom prst="rect">
            <a:avLst/>
          </a:prstGeom>
          <a:noFill/>
        </p:spPr>
        <p:txBody>
          <a:bodyPr wrap="square" rtlCol="0">
            <a:spAutoFit/>
          </a:bodyPr>
          <a:lstStyle/>
          <a:p>
            <a:pPr algn="ctr"/>
            <a:r>
              <a:rPr lang="en-US" sz="4000" b="1" dirty="0">
                <a:solidFill>
                  <a:schemeClr val="bg1"/>
                </a:solidFill>
                <a:latin typeface="Lato" charset="0"/>
                <a:ea typeface="Lato" charset="0"/>
                <a:cs typeface="Lato" charset="0"/>
              </a:rPr>
              <a:t> Computer  Vision</a:t>
            </a:r>
          </a:p>
        </p:txBody>
      </p:sp>
      <p:pic>
        <p:nvPicPr>
          <p:cNvPr id="3" name="Graphic 2" descr="Steering Wheel">
            <a:extLst>
              <a:ext uri="{FF2B5EF4-FFF2-40B4-BE49-F238E27FC236}">
                <a16:creationId xmlns:a16="http://schemas.microsoft.com/office/drawing/2014/main" id="{ED2537B2-1924-439B-A880-29C6F27A94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225445" y="7773217"/>
            <a:ext cx="1402484" cy="1402484"/>
          </a:xfrm>
          <a:prstGeom prst="rect">
            <a:avLst/>
          </a:prstGeom>
        </p:spPr>
      </p:pic>
      <p:pic>
        <p:nvPicPr>
          <p:cNvPr id="5" name="Graphic 4" descr="Web cam">
            <a:extLst>
              <a:ext uri="{FF2B5EF4-FFF2-40B4-BE49-F238E27FC236}">
                <a16:creationId xmlns:a16="http://schemas.microsoft.com/office/drawing/2014/main" id="{3399B1F2-B3A4-4C8F-988E-40CB815117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414627" y="7684956"/>
            <a:ext cx="1583322" cy="1583322"/>
          </a:xfrm>
          <a:prstGeom prst="rect">
            <a:avLst/>
          </a:prstGeom>
        </p:spPr>
      </p:pic>
    </p:spTree>
    <p:extLst>
      <p:ext uri="{BB962C8B-B14F-4D97-AF65-F5344CB8AC3E}">
        <p14:creationId xmlns:p14="http://schemas.microsoft.com/office/powerpoint/2010/main" val="15516321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806E22D-76FA-49B2-9277-2DF4841DE7EC}"/>
              </a:ext>
            </a:extLst>
          </p:cNvPr>
          <p:cNvSpPr/>
          <p:nvPr/>
        </p:nvSpPr>
        <p:spPr>
          <a:xfrm>
            <a:off x="1363429" y="5780158"/>
            <a:ext cx="11146475" cy="5810766"/>
          </a:xfrm>
          <a:prstGeom prst="roundRect">
            <a:avLst>
              <a:gd name="adj" fmla="val 95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540" name="CuadroTexto 539"/>
          <p:cNvSpPr txBox="1"/>
          <p:nvPr/>
        </p:nvSpPr>
        <p:spPr>
          <a:xfrm>
            <a:off x="3091050" y="1380829"/>
            <a:ext cx="18195559" cy="1446550"/>
          </a:xfrm>
          <a:prstGeom prst="rect">
            <a:avLst/>
          </a:prstGeom>
          <a:noFill/>
        </p:spPr>
        <p:txBody>
          <a:bodyPr wrap="none" rtlCol="0">
            <a:spAutoFit/>
          </a:bodyPr>
          <a:lstStyle/>
          <a:p>
            <a:pPr algn="ctr"/>
            <a:r>
              <a:rPr lang="en-US" sz="8800" b="1" dirty="0">
                <a:solidFill>
                  <a:schemeClr val="tx2"/>
                </a:solidFill>
                <a:latin typeface="Lato Heavy" charset="0"/>
                <a:ea typeface="Lato Heavy" charset="0"/>
                <a:cs typeface="Lato Heavy" charset="0"/>
              </a:rPr>
              <a:t>The Custom Line-Following Robot</a:t>
            </a:r>
          </a:p>
        </p:txBody>
      </p:sp>
      <p:sp>
        <p:nvSpPr>
          <p:cNvPr id="541" name="CuadroTexto 540"/>
          <p:cNvSpPr txBox="1"/>
          <p:nvPr/>
        </p:nvSpPr>
        <p:spPr>
          <a:xfrm>
            <a:off x="2032436" y="2984297"/>
            <a:ext cx="20312779" cy="646331"/>
          </a:xfrm>
          <a:prstGeom prst="rect">
            <a:avLst/>
          </a:prstGeom>
          <a:noFill/>
        </p:spPr>
        <p:txBody>
          <a:bodyPr wrap="square" rtlCol="0">
            <a:spAutoFit/>
          </a:bodyPr>
          <a:lstStyle/>
          <a:p>
            <a:pPr algn="ctr"/>
            <a:r>
              <a:rPr lang="en-US" dirty="0">
                <a:latin typeface="Lato Light" charset="0"/>
                <a:ea typeface="Lato Light" charset="0"/>
                <a:cs typeface="Lato Light" charset="0"/>
              </a:rPr>
              <a:t>To highlight the proposed approach a custom robotic vehicle was developed.</a:t>
            </a:r>
          </a:p>
        </p:txBody>
      </p:sp>
      <p:sp>
        <p:nvSpPr>
          <p:cNvPr id="543" name="Rectángulo 542"/>
          <p:cNvSpPr/>
          <p:nvPr/>
        </p:nvSpPr>
        <p:spPr>
          <a:xfrm>
            <a:off x="2314454" y="7636419"/>
            <a:ext cx="9308925" cy="2893100"/>
          </a:xfrm>
          <a:prstGeom prst="rect">
            <a:avLst/>
          </a:prstGeom>
        </p:spPr>
        <p:txBody>
          <a:bodyPr wrap="square">
            <a:spAutoFit/>
          </a:bodyPr>
          <a:lstStyle/>
          <a:p>
            <a:pPr algn="ctr"/>
            <a:r>
              <a:rPr lang="en-US" sz="2600" dirty="0">
                <a:solidFill>
                  <a:schemeClr val="bg1"/>
                </a:solidFill>
                <a:latin typeface="Lato" charset="0"/>
                <a:ea typeface="Lato" charset="0"/>
                <a:cs typeface="Lato" charset="0"/>
              </a:rPr>
              <a:t> We have used off-the-shelf components aiming on developing a low cost, very low computationally demanding, agile lightweight vehicle (less than 0.5 kg), capable of performing autonomous navigation by fusing the information from different sensors and processing it on board, using a lightweight algorithm that can be used in any kind of similar or up-scaled platform.</a:t>
            </a:r>
          </a:p>
        </p:txBody>
      </p:sp>
      <p:pic>
        <p:nvPicPr>
          <p:cNvPr id="3" name="Picture 2" descr="A screenshot of a cell phone&#10;&#10;Description automatically generated">
            <a:extLst>
              <a:ext uri="{FF2B5EF4-FFF2-40B4-BE49-F238E27FC236}">
                <a16:creationId xmlns:a16="http://schemas.microsoft.com/office/drawing/2014/main" id="{E3DA2DC7-6234-4028-B04C-5449E69CEF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75856" y="5095665"/>
            <a:ext cx="9266667" cy="6580952"/>
          </a:xfrm>
          <a:prstGeom prst="rect">
            <a:avLst/>
          </a:prstGeom>
        </p:spPr>
      </p:pic>
      <p:sp>
        <p:nvSpPr>
          <p:cNvPr id="53" name="Freeform 245">
            <a:extLst>
              <a:ext uri="{FF2B5EF4-FFF2-40B4-BE49-F238E27FC236}">
                <a16:creationId xmlns:a16="http://schemas.microsoft.com/office/drawing/2014/main" id="{366D3C90-3B3B-47F8-918E-A03FA4B2C034}"/>
              </a:ext>
            </a:extLst>
          </p:cNvPr>
          <p:cNvSpPr>
            <a:spLocks noChangeArrowheads="1"/>
          </p:cNvSpPr>
          <p:nvPr/>
        </p:nvSpPr>
        <p:spPr bwMode="auto">
          <a:xfrm>
            <a:off x="570113" y="4284493"/>
            <a:ext cx="2924646" cy="2867487"/>
          </a:xfrm>
          <a:custGeom>
            <a:avLst/>
            <a:gdLst>
              <a:gd name="T0" fmla="*/ 2705 w 2706"/>
              <a:gd name="T1" fmla="*/ 2653 h 2654"/>
              <a:gd name="T2" fmla="*/ 0 w 2706"/>
              <a:gd name="T3" fmla="*/ 2653 h 2654"/>
              <a:gd name="T4" fmla="*/ 0 w 2706"/>
              <a:gd name="T5" fmla="*/ 0 h 2654"/>
              <a:gd name="T6" fmla="*/ 2705 w 2706"/>
              <a:gd name="T7" fmla="*/ 0 h 2654"/>
              <a:gd name="T8" fmla="*/ 2353 w 2706"/>
              <a:gd name="T9" fmla="*/ 1338 h 2654"/>
              <a:gd name="T10" fmla="*/ 2705 w 2706"/>
              <a:gd name="T11" fmla="*/ 2653 h 2654"/>
            </a:gdLst>
            <a:ahLst/>
            <a:cxnLst>
              <a:cxn ang="0">
                <a:pos x="T0" y="T1"/>
              </a:cxn>
              <a:cxn ang="0">
                <a:pos x="T2" y="T3"/>
              </a:cxn>
              <a:cxn ang="0">
                <a:pos x="T4" y="T5"/>
              </a:cxn>
              <a:cxn ang="0">
                <a:pos x="T6" y="T7"/>
              </a:cxn>
              <a:cxn ang="0">
                <a:pos x="T8" y="T9"/>
              </a:cxn>
              <a:cxn ang="0">
                <a:pos x="T10" y="T11"/>
              </a:cxn>
            </a:cxnLst>
            <a:rect l="0" t="0" r="r" b="b"/>
            <a:pathLst>
              <a:path w="2706" h="2654">
                <a:moveTo>
                  <a:pt x="2705" y="2653"/>
                </a:moveTo>
                <a:lnTo>
                  <a:pt x="0" y="2653"/>
                </a:lnTo>
                <a:lnTo>
                  <a:pt x="0" y="0"/>
                </a:lnTo>
                <a:lnTo>
                  <a:pt x="2705" y="0"/>
                </a:lnTo>
                <a:lnTo>
                  <a:pt x="2353" y="1338"/>
                </a:lnTo>
                <a:lnTo>
                  <a:pt x="2705" y="2653"/>
                </a:lnTo>
              </a:path>
            </a:pathLst>
          </a:custGeom>
          <a:solidFill>
            <a:schemeClr val="accent2"/>
          </a:solidFill>
          <a:ln>
            <a:noFill/>
          </a:ln>
          <a:effectLst/>
        </p:spPr>
        <p:txBody>
          <a:bodyPr wrap="none" anchor="ctr"/>
          <a:lstStyle/>
          <a:p>
            <a:endParaRPr lang="en-US"/>
          </a:p>
        </p:txBody>
      </p:sp>
      <p:sp>
        <p:nvSpPr>
          <p:cNvPr id="54" name="Freeform 252">
            <a:extLst>
              <a:ext uri="{FF2B5EF4-FFF2-40B4-BE49-F238E27FC236}">
                <a16:creationId xmlns:a16="http://schemas.microsoft.com/office/drawing/2014/main" id="{FD7D3F0A-E2FC-42AF-8083-B68C917B20FB}"/>
              </a:ext>
            </a:extLst>
          </p:cNvPr>
          <p:cNvSpPr>
            <a:spLocks noChangeArrowheads="1"/>
          </p:cNvSpPr>
          <p:nvPr/>
        </p:nvSpPr>
        <p:spPr bwMode="auto">
          <a:xfrm>
            <a:off x="1446554" y="5218093"/>
            <a:ext cx="952654" cy="1124131"/>
          </a:xfrm>
          <a:custGeom>
            <a:avLst/>
            <a:gdLst>
              <a:gd name="T0" fmla="*/ 841 w 880"/>
              <a:gd name="T1" fmla="*/ 49 h 1042"/>
              <a:gd name="T2" fmla="*/ 841 w 880"/>
              <a:gd name="T3" fmla="*/ 49 h 1042"/>
              <a:gd name="T4" fmla="*/ 841 w 880"/>
              <a:gd name="T5" fmla="*/ 1041 h 1042"/>
              <a:gd name="T6" fmla="*/ 37 w 880"/>
              <a:gd name="T7" fmla="*/ 1041 h 1042"/>
              <a:gd name="T8" fmla="*/ 37 w 880"/>
              <a:gd name="T9" fmla="*/ 1041 h 1042"/>
              <a:gd name="T10" fmla="*/ 0 w 880"/>
              <a:gd name="T11" fmla="*/ 1004 h 1042"/>
              <a:gd name="T12" fmla="*/ 0 w 880"/>
              <a:gd name="T13" fmla="*/ 38 h 1042"/>
              <a:gd name="T14" fmla="*/ 0 w 880"/>
              <a:gd name="T15" fmla="*/ 38 h 1042"/>
              <a:gd name="T16" fmla="*/ 37 w 880"/>
              <a:gd name="T17" fmla="*/ 0 h 1042"/>
              <a:gd name="T18" fmla="*/ 192 w 880"/>
              <a:gd name="T19" fmla="*/ 0 h 1042"/>
              <a:gd name="T20" fmla="*/ 192 w 880"/>
              <a:gd name="T21" fmla="*/ 0 h 1042"/>
              <a:gd name="T22" fmla="*/ 216 w 880"/>
              <a:gd name="T23" fmla="*/ 25 h 1042"/>
              <a:gd name="T24" fmla="*/ 216 w 880"/>
              <a:gd name="T25" fmla="*/ 25 h 1042"/>
              <a:gd name="T26" fmla="*/ 192 w 880"/>
              <a:gd name="T27" fmla="*/ 49 h 1042"/>
              <a:gd name="T28" fmla="*/ 48 w 880"/>
              <a:gd name="T29" fmla="*/ 49 h 1042"/>
              <a:gd name="T30" fmla="*/ 48 w 880"/>
              <a:gd name="T31" fmla="*/ 993 h 1042"/>
              <a:gd name="T32" fmla="*/ 831 w 880"/>
              <a:gd name="T33" fmla="*/ 993 h 1042"/>
              <a:gd name="T34" fmla="*/ 831 w 880"/>
              <a:gd name="T35" fmla="*/ 49 h 1042"/>
              <a:gd name="T36" fmla="*/ 686 w 880"/>
              <a:gd name="T37" fmla="*/ 49 h 1042"/>
              <a:gd name="T38" fmla="*/ 686 w 880"/>
              <a:gd name="T39" fmla="*/ 49 h 1042"/>
              <a:gd name="T40" fmla="*/ 662 w 880"/>
              <a:gd name="T41" fmla="*/ 25 h 1042"/>
              <a:gd name="T42" fmla="*/ 662 w 880"/>
              <a:gd name="T43" fmla="*/ 25 h 1042"/>
              <a:gd name="T44" fmla="*/ 686 w 880"/>
              <a:gd name="T45" fmla="*/ 0 h 1042"/>
              <a:gd name="T46" fmla="*/ 841 w 880"/>
              <a:gd name="T47" fmla="*/ 0 h 1042"/>
              <a:gd name="T48" fmla="*/ 841 w 880"/>
              <a:gd name="T49" fmla="*/ 0 h 1042"/>
              <a:gd name="T50" fmla="*/ 879 w 880"/>
              <a:gd name="T51" fmla="*/ 38 h 1042"/>
              <a:gd name="T52" fmla="*/ 879 w 880"/>
              <a:gd name="T53" fmla="*/ 1004 h 1042"/>
              <a:gd name="T54" fmla="*/ 879 w 880"/>
              <a:gd name="T55" fmla="*/ 1004 h 1042"/>
              <a:gd name="T56" fmla="*/ 841 w 880"/>
              <a:gd name="T57" fmla="*/ 1041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0" h="1042">
                <a:moveTo>
                  <a:pt x="841" y="49"/>
                </a:moveTo>
                <a:lnTo>
                  <a:pt x="841" y="49"/>
                </a:lnTo>
                <a:close/>
                <a:moveTo>
                  <a:pt x="841" y="1041"/>
                </a:moveTo>
                <a:lnTo>
                  <a:pt x="37" y="1041"/>
                </a:lnTo>
                <a:lnTo>
                  <a:pt x="37" y="1041"/>
                </a:lnTo>
                <a:cubicBezTo>
                  <a:pt x="17" y="1041"/>
                  <a:pt x="0" y="1025"/>
                  <a:pt x="0" y="1004"/>
                </a:cubicBezTo>
                <a:lnTo>
                  <a:pt x="0" y="38"/>
                </a:lnTo>
                <a:lnTo>
                  <a:pt x="0" y="38"/>
                </a:lnTo>
                <a:cubicBezTo>
                  <a:pt x="0" y="17"/>
                  <a:pt x="17" y="0"/>
                  <a:pt x="37" y="0"/>
                </a:cubicBezTo>
                <a:lnTo>
                  <a:pt x="192" y="0"/>
                </a:lnTo>
                <a:lnTo>
                  <a:pt x="192" y="0"/>
                </a:lnTo>
                <a:cubicBezTo>
                  <a:pt x="205" y="0"/>
                  <a:pt x="216" y="11"/>
                  <a:pt x="216" y="25"/>
                </a:cubicBezTo>
                <a:lnTo>
                  <a:pt x="216" y="25"/>
                </a:lnTo>
                <a:cubicBezTo>
                  <a:pt x="216" y="38"/>
                  <a:pt x="205" y="49"/>
                  <a:pt x="192" y="49"/>
                </a:cubicBezTo>
                <a:lnTo>
                  <a:pt x="48" y="49"/>
                </a:lnTo>
                <a:lnTo>
                  <a:pt x="48" y="993"/>
                </a:lnTo>
                <a:lnTo>
                  <a:pt x="831" y="993"/>
                </a:lnTo>
                <a:lnTo>
                  <a:pt x="831" y="49"/>
                </a:lnTo>
                <a:lnTo>
                  <a:pt x="686" y="49"/>
                </a:lnTo>
                <a:lnTo>
                  <a:pt x="686" y="49"/>
                </a:lnTo>
                <a:cubicBezTo>
                  <a:pt x="673" y="49"/>
                  <a:pt x="662" y="38"/>
                  <a:pt x="662" y="25"/>
                </a:cubicBezTo>
                <a:lnTo>
                  <a:pt x="662" y="25"/>
                </a:lnTo>
                <a:cubicBezTo>
                  <a:pt x="662" y="11"/>
                  <a:pt x="673" y="0"/>
                  <a:pt x="686" y="0"/>
                </a:cubicBezTo>
                <a:lnTo>
                  <a:pt x="841" y="0"/>
                </a:lnTo>
                <a:lnTo>
                  <a:pt x="841" y="0"/>
                </a:lnTo>
                <a:cubicBezTo>
                  <a:pt x="862" y="0"/>
                  <a:pt x="879" y="17"/>
                  <a:pt x="879" y="38"/>
                </a:cubicBezTo>
                <a:lnTo>
                  <a:pt x="879" y="1004"/>
                </a:lnTo>
                <a:lnTo>
                  <a:pt x="879" y="1004"/>
                </a:lnTo>
                <a:cubicBezTo>
                  <a:pt x="879" y="1025"/>
                  <a:pt x="862" y="1041"/>
                  <a:pt x="841" y="1041"/>
                </a:cubicBezTo>
                <a:close/>
              </a:path>
            </a:pathLst>
          </a:custGeom>
          <a:solidFill>
            <a:schemeClr val="bg1"/>
          </a:solidFill>
          <a:ln>
            <a:noFill/>
          </a:ln>
          <a:effectLst/>
        </p:spPr>
        <p:txBody>
          <a:bodyPr wrap="none" anchor="ctr"/>
          <a:lstStyle/>
          <a:p>
            <a:endParaRPr lang="en-US"/>
          </a:p>
        </p:txBody>
      </p:sp>
      <p:sp>
        <p:nvSpPr>
          <p:cNvPr id="55" name="Freeform 253">
            <a:extLst>
              <a:ext uri="{FF2B5EF4-FFF2-40B4-BE49-F238E27FC236}">
                <a16:creationId xmlns:a16="http://schemas.microsoft.com/office/drawing/2014/main" id="{111D6FA0-6795-4AE8-AD5C-76B4711EBB39}"/>
              </a:ext>
            </a:extLst>
          </p:cNvPr>
          <p:cNvSpPr>
            <a:spLocks noChangeArrowheads="1"/>
          </p:cNvSpPr>
          <p:nvPr/>
        </p:nvSpPr>
        <p:spPr bwMode="auto">
          <a:xfrm>
            <a:off x="1627558" y="5484836"/>
            <a:ext cx="185766" cy="185766"/>
          </a:xfrm>
          <a:custGeom>
            <a:avLst/>
            <a:gdLst>
              <a:gd name="T0" fmla="*/ 48 w 172"/>
              <a:gd name="T1" fmla="*/ 123 h 171"/>
              <a:gd name="T2" fmla="*/ 123 w 172"/>
              <a:gd name="T3" fmla="*/ 123 h 171"/>
              <a:gd name="T4" fmla="*/ 123 w 172"/>
              <a:gd name="T5" fmla="*/ 48 h 171"/>
              <a:gd name="T6" fmla="*/ 48 w 172"/>
              <a:gd name="T7" fmla="*/ 48 h 171"/>
              <a:gd name="T8" fmla="*/ 48 w 172"/>
              <a:gd name="T9" fmla="*/ 123 h 171"/>
              <a:gd name="T10" fmla="*/ 147 w 172"/>
              <a:gd name="T11" fmla="*/ 170 h 171"/>
              <a:gd name="T12" fmla="*/ 24 w 172"/>
              <a:gd name="T13" fmla="*/ 170 h 171"/>
              <a:gd name="T14" fmla="*/ 24 w 172"/>
              <a:gd name="T15" fmla="*/ 170 h 171"/>
              <a:gd name="T16" fmla="*/ 0 w 172"/>
              <a:gd name="T17" fmla="*/ 146 h 171"/>
              <a:gd name="T18" fmla="*/ 0 w 172"/>
              <a:gd name="T19" fmla="*/ 24 h 171"/>
              <a:gd name="T20" fmla="*/ 0 w 172"/>
              <a:gd name="T21" fmla="*/ 24 h 171"/>
              <a:gd name="T22" fmla="*/ 24 w 172"/>
              <a:gd name="T23" fmla="*/ 0 h 171"/>
              <a:gd name="T24" fmla="*/ 147 w 172"/>
              <a:gd name="T25" fmla="*/ 0 h 171"/>
              <a:gd name="T26" fmla="*/ 147 w 172"/>
              <a:gd name="T27" fmla="*/ 0 h 171"/>
              <a:gd name="T28" fmla="*/ 171 w 172"/>
              <a:gd name="T29" fmla="*/ 24 h 171"/>
              <a:gd name="T30" fmla="*/ 171 w 172"/>
              <a:gd name="T31" fmla="*/ 146 h 171"/>
              <a:gd name="T32" fmla="*/ 171 w 172"/>
              <a:gd name="T33" fmla="*/ 146 h 171"/>
              <a:gd name="T34" fmla="*/ 147 w 172"/>
              <a:gd name="T35" fmla="*/ 17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 h="171">
                <a:moveTo>
                  <a:pt x="48" y="123"/>
                </a:moveTo>
                <a:lnTo>
                  <a:pt x="123" y="123"/>
                </a:lnTo>
                <a:lnTo>
                  <a:pt x="123" y="48"/>
                </a:lnTo>
                <a:lnTo>
                  <a:pt x="48" y="48"/>
                </a:lnTo>
                <a:lnTo>
                  <a:pt x="48" y="123"/>
                </a:lnTo>
                <a:close/>
                <a:moveTo>
                  <a:pt x="147" y="170"/>
                </a:moveTo>
                <a:lnTo>
                  <a:pt x="24" y="170"/>
                </a:lnTo>
                <a:lnTo>
                  <a:pt x="24" y="170"/>
                </a:lnTo>
                <a:cubicBezTo>
                  <a:pt x="11" y="170"/>
                  <a:pt x="0" y="160"/>
                  <a:pt x="0" y="146"/>
                </a:cubicBezTo>
                <a:lnTo>
                  <a:pt x="0" y="24"/>
                </a:lnTo>
                <a:lnTo>
                  <a:pt x="0" y="24"/>
                </a:lnTo>
                <a:cubicBezTo>
                  <a:pt x="0" y="11"/>
                  <a:pt x="11" y="0"/>
                  <a:pt x="24" y="0"/>
                </a:cubicBezTo>
                <a:lnTo>
                  <a:pt x="147" y="0"/>
                </a:lnTo>
                <a:lnTo>
                  <a:pt x="147" y="0"/>
                </a:lnTo>
                <a:cubicBezTo>
                  <a:pt x="160" y="0"/>
                  <a:pt x="171" y="11"/>
                  <a:pt x="171" y="24"/>
                </a:cubicBezTo>
                <a:lnTo>
                  <a:pt x="171" y="146"/>
                </a:lnTo>
                <a:lnTo>
                  <a:pt x="171" y="146"/>
                </a:lnTo>
                <a:cubicBezTo>
                  <a:pt x="171" y="160"/>
                  <a:pt x="160" y="170"/>
                  <a:pt x="147" y="170"/>
                </a:cubicBezTo>
                <a:close/>
              </a:path>
            </a:pathLst>
          </a:custGeom>
          <a:solidFill>
            <a:schemeClr val="bg1"/>
          </a:solidFill>
          <a:ln>
            <a:noFill/>
          </a:ln>
          <a:effectLst/>
        </p:spPr>
        <p:txBody>
          <a:bodyPr wrap="none" anchor="ctr"/>
          <a:lstStyle/>
          <a:p>
            <a:endParaRPr lang="en-US"/>
          </a:p>
        </p:txBody>
      </p:sp>
      <p:sp>
        <p:nvSpPr>
          <p:cNvPr id="56" name="Freeform 254">
            <a:extLst>
              <a:ext uri="{FF2B5EF4-FFF2-40B4-BE49-F238E27FC236}">
                <a16:creationId xmlns:a16="http://schemas.microsoft.com/office/drawing/2014/main" id="{9DA5A5E9-1AC0-4487-BD25-22CAC74AC0F7}"/>
              </a:ext>
            </a:extLst>
          </p:cNvPr>
          <p:cNvSpPr>
            <a:spLocks noChangeArrowheads="1"/>
          </p:cNvSpPr>
          <p:nvPr/>
        </p:nvSpPr>
        <p:spPr bwMode="auto">
          <a:xfrm>
            <a:off x="1627558" y="5751579"/>
            <a:ext cx="185766" cy="185766"/>
          </a:xfrm>
          <a:custGeom>
            <a:avLst/>
            <a:gdLst>
              <a:gd name="T0" fmla="*/ 48 w 172"/>
              <a:gd name="T1" fmla="*/ 122 h 171"/>
              <a:gd name="T2" fmla="*/ 123 w 172"/>
              <a:gd name="T3" fmla="*/ 122 h 171"/>
              <a:gd name="T4" fmla="*/ 123 w 172"/>
              <a:gd name="T5" fmla="*/ 48 h 171"/>
              <a:gd name="T6" fmla="*/ 48 w 172"/>
              <a:gd name="T7" fmla="*/ 48 h 171"/>
              <a:gd name="T8" fmla="*/ 48 w 172"/>
              <a:gd name="T9" fmla="*/ 122 h 171"/>
              <a:gd name="T10" fmla="*/ 147 w 172"/>
              <a:gd name="T11" fmla="*/ 170 h 171"/>
              <a:gd name="T12" fmla="*/ 24 w 172"/>
              <a:gd name="T13" fmla="*/ 170 h 171"/>
              <a:gd name="T14" fmla="*/ 24 w 172"/>
              <a:gd name="T15" fmla="*/ 170 h 171"/>
              <a:gd name="T16" fmla="*/ 0 w 172"/>
              <a:gd name="T17" fmla="*/ 146 h 171"/>
              <a:gd name="T18" fmla="*/ 0 w 172"/>
              <a:gd name="T19" fmla="*/ 24 h 171"/>
              <a:gd name="T20" fmla="*/ 0 w 172"/>
              <a:gd name="T21" fmla="*/ 24 h 171"/>
              <a:gd name="T22" fmla="*/ 24 w 172"/>
              <a:gd name="T23" fmla="*/ 0 h 171"/>
              <a:gd name="T24" fmla="*/ 147 w 172"/>
              <a:gd name="T25" fmla="*/ 0 h 171"/>
              <a:gd name="T26" fmla="*/ 147 w 172"/>
              <a:gd name="T27" fmla="*/ 0 h 171"/>
              <a:gd name="T28" fmla="*/ 171 w 172"/>
              <a:gd name="T29" fmla="*/ 24 h 171"/>
              <a:gd name="T30" fmla="*/ 171 w 172"/>
              <a:gd name="T31" fmla="*/ 146 h 171"/>
              <a:gd name="T32" fmla="*/ 171 w 172"/>
              <a:gd name="T33" fmla="*/ 146 h 171"/>
              <a:gd name="T34" fmla="*/ 147 w 172"/>
              <a:gd name="T35" fmla="*/ 17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 h="171">
                <a:moveTo>
                  <a:pt x="48" y="122"/>
                </a:moveTo>
                <a:lnTo>
                  <a:pt x="123" y="122"/>
                </a:lnTo>
                <a:lnTo>
                  <a:pt x="123" y="48"/>
                </a:lnTo>
                <a:lnTo>
                  <a:pt x="48" y="48"/>
                </a:lnTo>
                <a:lnTo>
                  <a:pt x="48" y="122"/>
                </a:lnTo>
                <a:close/>
                <a:moveTo>
                  <a:pt x="147" y="170"/>
                </a:moveTo>
                <a:lnTo>
                  <a:pt x="24" y="170"/>
                </a:lnTo>
                <a:lnTo>
                  <a:pt x="24" y="170"/>
                </a:lnTo>
                <a:cubicBezTo>
                  <a:pt x="11" y="170"/>
                  <a:pt x="0" y="159"/>
                  <a:pt x="0" y="146"/>
                </a:cubicBezTo>
                <a:lnTo>
                  <a:pt x="0" y="24"/>
                </a:lnTo>
                <a:lnTo>
                  <a:pt x="0" y="24"/>
                </a:lnTo>
                <a:cubicBezTo>
                  <a:pt x="0" y="10"/>
                  <a:pt x="11" y="0"/>
                  <a:pt x="24" y="0"/>
                </a:cubicBezTo>
                <a:lnTo>
                  <a:pt x="147" y="0"/>
                </a:lnTo>
                <a:lnTo>
                  <a:pt x="147" y="0"/>
                </a:lnTo>
                <a:cubicBezTo>
                  <a:pt x="160" y="0"/>
                  <a:pt x="171" y="10"/>
                  <a:pt x="171" y="24"/>
                </a:cubicBezTo>
                <a:lnTo>
                  <a:pt x="171" y="146"/>
                </a:lnTo>
                <a:lnTo>
                  <a:pt x="171" y="146"/>
                </a:lnTo>
                <a:cubicBezTo>
                  <a:pt x="171" y="159"/>
                  <a:pt x="160" y="170"/>
                  <a:pt x="147" y="170"/>
                </a:cubicBezTo>
                <a:close/>
              </a:path>
            </a:pathLst>
          </a:custGeom>
          <a:solidFill>
            <a:schemeClr val="bg1"/>
          </a:solidFill>
          <a:ln>
            <a:noFill/>
          </a:ln>
          <a:effectLst/>
        </p:spPr>
        <p:txBody>
          <a:bodyPr wrap="none" anchor="ctr"/>
          <a:lstStyle/>
          <a:p>
            <a:endParaRPr lang="en-US"/>
          </a:p>
        </p:txBody>
      </p:sp>
      <p:sp>
        <p:nvSpPr>
          <p:cNvPr id="57" name="Freeform 255">
            <a:extLst>
              <a:ext uri="{FF2B5EF4-FFF2-40B4-BE49-F238E27FC236}">
                <a16:creationId xmlns:a16="http://schemas.microsoft.com/office/drawing/2014/main" id="{D3EAE28D-56BD-4CA7-A7A4-899BCECF44B6}"/>
              </a:ext>
            </a:extLst>
          </p:cNvPr>
          <p:cNvSpPr>
            <a:spLocks noChangeArrowheads="1"/>
          </p:cNvSpPr>
          <p:nvPr/>
        </p:nvSpPr>
        <p:spPr bwMode="auto">
          <a:xfrm>
            <a:off x="1627558" y="6018322"/>
            <a:ext cx="185766" cy="185766"/>
          </a:xfrm>
          <a:custGeom>
            <a:avLst/>
            <a:gdLst>
              <a:gd name="T0" fmla="*/ 48 w 172"/>
              <a:gd name="T1" fmla="*/ 123 h 172"/>
              <a:gd name="T2" fmla="*/ 123 w 172"/>
              <a:gd name="T3" fmla="*/ 123 h 172"/>
              <a:gd name="T4" fmla="*/ 123 w 172"/>
              <a:gd name="T5" fmla="*/ 48 h 172"/>
              <a:gd name="T6" fmla="*/ 48 w 172"/>
              <a:gd name="T7" fmla="*/ 48 h 172"/>
              <a:gd name="T8" fmla="*/ 48 w 172"/>
              <a:gd name="T9" fmla="*/ 123 h 172"/>
              <a:gd name="T10" fmla="*/ 147 w 172"/>
              <a:gd name="T11" fmla="*/ 171 h 172"/>
              <a:gd name="T12" fmla="*/ 24 w 172"/>
              <a:gd name="T13" fmla="*/ 171 h 172"/>
              <a:gd name="T14" fmla="*/ 24 w 172"/>
              <a:gd name="T15" fmla="*/ 171 h 172"/>
              <a:gd name="T16" fmla="*/ 0 w 172"/>
              <a:gd name="T17" fmla="*/ 147 h 172"/>
              <a:gd name="T18" fmla="*/ 0 w 172"/>
              <a:gd name="T19" fmla="*/ 24 h 172"/>
              <a:gd name="T20" fmla="*/ 0 w 172"/>
              <a:gd name="T21" fmla="*/ 24 h 172"/>
              <a:gd name="T22" fmla="*/ 24 w 172"/>
              <a:gd name="T23" fmla="*/ 0 h 172"/>
              <a:gd name="T24" fmla="*/ 147 w 172"/>
              <a:gd name="T25" fmla="*/ 0 h 172"/>
              <a:gd name="T26" fmla="*/ 147 w 172"/>
              <a:gd name="T27" fmla="*/ 0 h 172"/>
              <a:gd name="T28" fmla="*/ 171 w 172"/>
              <a:gd name="T29" fmla="*/ 24 h 172"/>
              <a:gd name="T30" fmla="*/ 171 w 172"/>
              <a:gd name="T31" fmla="*/ 147 h 172"/>
              <a:gd name="T32" fmla="*/ 171 w 172"/>
              <a:gd name="T33" fmla="*/ 147 h 172"/>
              <a:gd name="T34" fmla="*/ 147 w 172"/>
              <a:gd name="T35" fmla="*/ 17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 h="172">
                <a:moveTo>
                  <a:pt x="48" y="123"/>
                </a:moveTo>
                <a:lnTo>
                  <a:pt x="123" y="123"/>
                </a:lnTo>
                <a:lnTo>
                  <a:pt x="123" y="48"/>
                </a:lnTo>
                <a:lnTo>
                  <a:pt x="48" y="48"/>
                </a:lnTo>
                <a:lnTo>
                  <a:pt x="48" y="123"/>
                </a:lnTo>
                <a:close/>
                <a:moveTo>
                  <a:pt x="147" y="171"/>
                </a:moveTo>
                <a:lnTo>
                  <a:pt x="24" y="171"/>
                </a:lnTo>
                <a:lnTo>
                  <a:pt x="24" y="171"/>
                </a:lnTo>
                <a:cubicBezTo>
                  <a:pt x="11" y="171"/>
                  <a:pt x="0" y="160"/>
                  <a:pt x="0" y="147"/>
                </a:cubicBezTo>
                <a:lnTo>
                  <a:pt x="0" y="24"/>
                </a:lnTo>
                <a:lnTo>
                  <a:pt x="0" y="24"/>
                </a:lnTo>
                <a:cubicBezTo>
                  <a:pt x="0" y="11"/>
                  <a:pt x="11" y="0"/>
                  <a:pt x="24" y="0"/>
                </a:cubicBezTo>
                <a:lnTo>
                  <a:pt x="147" y="0"/>
                </a:lnTo>
                <a:lnTo>
                  <a:pt x="147" y="0"/>
                </a:lnTo>
                <a:cubicBezTo>
                  <a:pt x="160" y="0"/>
                  <a:pt x="171" y="11"/>
                  <a:pt x="171" y="24"/>
                </a:cubicBezTo>
                <a:lnTo>
                  <a:pt x="171" y="147"/>
                </a:lnTo>
                <a:lnTo>
                  <a:pt x="171" y="147"/>
                </a:lnTo>
                <a:cubicBezTo>
                  <a:pt x="171" y="160"/>
                  <a:pt x="160" y="171"/>
                  <a:pt x="147" y="171"/>
                </a:cubicBezTo>
                <a:close/>
              </a:path>
            </a:pathLst>
          </a:custGeom>
          <a:solidFill>
            <a:schemeClr val="bg1"/>
          </a:solidFill>
          <a:ln>
            <a:noFill/>
          </a:ln>
          <a:effectLst/>
        </p:spPr>
        <p:txBody>
          <a:bodyPr wrap="none" anchor="ctr"/>
          <a:lstStyle/>
          <a:p>
            <a:endParaRPr lang="en-US"/>
          </a:p>
        </p:txBody>
      </p:sp>
      <p:sp>
        <p:nvSpPr>
          <p:cNvPr id="58" name="Freeform 256">
            <a:extLst>
              <a:ext uri="{FF2B5EF4-FFF2-40B4-BE49-F238E27FC236}">
                <a16:creationId xmlns:a16="http://schemas.microsoft.com/office/drawing/2014/main" id="{18F245BE-786D-45E7-8583-367BEEC6FB5E}"/>
              </a:ext>
            </a:extLst>
          </p:cNvPr>
          <p:cNvSpPr>
            <a:spLocks noChangeArrowheads="1"/>
          </p:cNvSpPr>
          <p:nvPr/>
        </p:nvSpPr>
        <p:spPr bwMode="auto">
          <a:xfrm>
            <a:off x="1894301" y="5551522"/>
            <a:ext cx="319137" cy="52394"/>
          </a:xfrm>
          <a:custGeom>
            <a:avLst/>
            <a:gdLst>
              <a:gd name="T0" fmla="*/ 270 w 295"/>
              <a:gd name="T1" fmla="*/ 48 h 49"/>
              <a:gd name="T2" fmla="*/ 23 w 295"/>
              <a:gd name="T3" fmla="*/ 48 h 49"/>
              <a:gd name="T4" fmla="*/ 23 w 295"/>
              <a:gd name="T5" fmla="*/ 48 h 49"/>
              <a:gd name="T6" fmla="*/ 0 w 295"/>
              <a:gd name="T7" fmla="*/ 24 h 49"/>
              <a:gd name="T8" fmla="*/ 0 w 295"/>
              <a:gd name="T9" fmla="*/ 24 h 49"/>
              <a:gd name="T10" fmla="*/ 23 w 295"/>
              <a:gd name="T11" fmla="*/ 0 h 49"/>
              <a:gd name="T12" fmla="*/ 270 w 295"/>
              <a:gd name="T13" fmla="*/ 0 h 49"/>
              <a:gd name="T14" fmla="*/ 270 w 295"/>
              <a:gd name="T15" fmla="*/ 0 h 49"/>
              <a:gd name="T16" fmla="*/ 294 w 295"/>
              <a:gd name="T17" fmla="*/ 24 h 49"/>
              <a:gd name="T18" fmla="*/ 294 w 295"/>
              <a:gd name="T19" fmla="*/ 24 h 49"/>
              <a:gd name="T20" fmla="*/ 270 w 295"/>
              <a:gd name="T21"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5" h="49">
                <a:moveTo>
                  <a:pt x="270" y="48"/>
                </a:moveTo>
                <a:lnTo>
                  <a:pt x="23" y="48"/>
                </a:lnTo>
                <a:lnTo>
                  <a:pt x="23" y="48"/>
                </a:lnTo>
                <a:cubicBezTo>
                  <a:pt x="10" y="48"/>
                  <a:pt x="0" y="37"/>
                  <a:pt x="0" y="24"/>
                </a:cubicBezTo>
                <a:lnTo>
                  <a:pt x="0" y="24"/>
                </a:lnTo>
                <a:cubicBezTo>
                  <a:pt x="0" y="11"/>
                  <a:pt x="10" y="0"/>
                  <a:pt x="23" y="0"/>
                </a:cubicBezTo>
                <a:lnTo>
                  <a:pt x="270" y="0"/>
                </a:lnTo>
                <a:lnTo>
                  <a:pt x="270" y="0"/>
                </a:lnTo>
                <a:cubicBezTo>
                  <a:pt x="283" y="0"/>
                  <a:pt x="294" y="11"/>
                  <a:pt x="294" y="24"/>
                </a:cubicBezTo>
                <a:lnTo>
                  <a:pt x="294" y="24"/>
                </a:lnTo>
                <a:cubicBezTo>
                  <a:pt x="294" y="37"/>
                  <a:pt x="283" y="48"/>
                  <a:pt x="270" y="48"/>
                </a:cubicBezTo>
              </a:path>
            </a:pathLst>
          </a:custGeom>
          <a:solidFill>
            <a:schemeClr val="bg1"/>
          </a:solidFill>
          <a:ln>
            <a:noFill/>
          </a:ln>
          <a:effectLst/>
        </p:spPr>
        <p:txBody>
          <a:bodyPr wrap="none" anchor="ctr"/>
          <a:lstStyle/>
          <a:p>
            <a:endParaRPr lang="en-US"/>
          </a:p>
        </p:txBody>
      </p:sp>
      <p:sp>
        <p:nvSpPr>
          <p:cNvPr id="59" name="Freeform 257">
            <a:extLst>
              <a:ext uri="{FF2B5EF4-FFF2-40B4-BE49-F238E27FC236}">
                <a16:creationId xmlns:a16="http://schemas.microsoft.com/office/drawing/2014/main" id="{8C8045F4-B3B4-4EC5-AC24-6FCE263A99AA}"/>
              </a:ext>
            </a:extLst>
          </p:cNvPr>
          <p:cNvSpPr>
            <a:spLocks noChangeArrowheads="1"/>
          </p:cNvSpPr>
          <p:nvPr/>
        </p:nvSpPr>
        <p:spPr bwMode="auto">
          <a:xfrm>
            <a:off x="1894301" y="5818265"/>
            <a:ext cx="319137" cy="52394"/>
          </a:xfrm>
          <a:custGeom>
            <a:avLst/>
            <a:gdLst>
              <a:gd name="T0" fmla="*/ 270 w 295"/>
              <a:gd name="T1" fmla="*/ 48 h 49"/>
              <a:gd name="T2" fmla="*/ 23 w 295"/>
              <a:gd name="T3" fmla="*/ 48 h 49"/>
              <a:gd name="T4" fmla="*/ 23 w 295"/>
              <a:gd name="T5" fmla="*/ 48 h 49"/>
              <a:gd name="T6" fmla="*/ 0 w 295"/>
              <a:gd name="T7" fmla="*/ 24 h 49"/>
              <a:gd name="T8" fmla="*/ 0 w 295"/>
              <a:gd name="T9" fmla="*/ 24 h 49"/>
              <a:gd name="T10" fmla="*/ 23 w 295"/>
              <a:gd name="T11" fmla="*/ 0 h 49"/>
              <a:gd name="T12" fmla="*/ 270 w 295"/>
              <a:gd name="T13" fmla="*/ 0 h 49"/>
              <a:gd name="T14" fmla="*/ 270 w 295"/>
              <a:gd name="T15" fmla="*/ 0 h 49"/>
              <a:gd name="T16" fmla="*/ 294 w 295"/>
              <a:gd name="T17" fmla="*/ 24 h 49"/>
              <a:gd name="T18" fmla="*/ 294 w 295"/>
              <a:gd name="T19" fmla="*/ 24 h 49"/>
              <a:gd name="T20" fmla="*/ 270 w 295"/>
              <a:gd name="T21"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5" h="49">
                <a:moveTo>
                  <a:pt x="270" y="48"/>
                </a:moveTo>
                <a:lnTo>
                  <a:pt x="23" y="48"/>
                </a:lnTo>
                <a:lnTo>
                  <a:pt x="23" y="48"/>
                </a:lnTo>
                <a:cubicBezTo>
                  <a:pt x="10" y="48"/>
                  <a:pt x="0" y="37"/>
                  <a:pt x="0" y="24"/>
                </a:cubicBezTo>
                <a:lnTo>
                  <a:pt x="0" y="24"/>
                </a:lnTo>
                <a:cubicBezTo>
                  <a:pt x="0" y="10"/>
                  <a:pt x="10" y="0"/>
                  <a:pt x="23" y="0"/>
                </a:cubicBezTo>
                <a:lnTo>
                  <a:pt x="270" y="0"/>
                </a:lnTo>
                <a:lnTo>
                  <a:pt x="270" y="0"/>
                </a:lnTo>
                <a:cubicBezTo>
                  <a:pt x="283" y="0"/>
                  <a:pt x="294" y="10"/>
                  <a:pt x="294" y="24"/>
                </a:cubicBezTo>
                <a:lnTo>
                  <a:pt x="294" y="24"/>
                </a:lnTo>
                <a:cubicBezTo>
                  <a:pt x="294" y="37"/>
                  <a:pt x="283" y="48"/>
                  <a:pt x="270" y="48"/>
                </a:cubicBezTo>
              </a:path>
            </a:pathLst>
          </a:custGeom>
          <a:solidFill>
            <a:schemeClr val="bg1"/>
          </a:solidFill>
          <a:ln>
            <a:noFill/>
          </a:ln>
          <a:effectLst/>
        </p:spPr>
        <p:txBody>
          <a:bodyPr wrap="none" anchor="ctr"/>
          <a:lstStyle/>
          <a:p>
            <a:endParaRPr lang="en-US"/>
          </a:p>
        </p:txBody>
      </p:sp>
      <p:sp>
        <p:nvSpPr>
          <p:cNvPr id="60" name="Freeform 258">
            <a:extLst>
              <a:ext uri="{FF2B5EF4-FFF2-40B4-BE49-F238E27FC236}">
                <a16:creationId xmlns:a16="http://schemas.microsoft.com/office/drawing/2014/main" id="{70C871C3-0E00-496E-A35B-EAD918FF79ED}"/>
              </a:ext>
            </a:extLst>
          </p:cNvPr>
          <p:cNvSpPr>
            <a:spLocks noChangeArrowheads="1"/>
          </p:cNvSpPr>
          <p:nvPr/>
        </p:nvSpPr>
        <p:spPr bwMode="auto">
          <a:xfrm>
            <a:off x="1894301" y="6085008"/>
            <a:ext cx="319137" cy="52394"/>
          </a:xfrm>
          <a:custGeom>
            <a:avLst/>
            <a:gdLst>
              <a:gd name="T0" fmla="*/ 270 w 295"/>
              <a:gd name="T1" fmla="*/ 49 h 50"/>
              <a:gd name="T2" fmla="*/ 23 w 295"/>
              <a:gd name="T3" fmla="*/ 49 h 50"/>
              <a:gd name="T4" fmla="*/ 23 w 295"/>
              <a:gd name="T5" fmla="*/ 49 h 50"/>
              <a:gd name="T6" fmla="*/ 0 w 295"/>
              <a:gd name="T7" fmla="*/ 25 h 50"/>
              <a:gd name="T8" fmla="*/ 0 w 295"/>
              <a:gd name="T9" fmla="*/ 25 h 50"/>
              <a:gd name="T10" fmla="*/ 23 w 295"/>
              <a:gd name="T11" fmla="*/ 0 h 50"/>
              <a:gd name="T12" fmla="*/ 270 w 295"/>
              <a:gd name="T13" fmla="*/ 0 h 50"/>
              <a:gd name="T14" fmla="*/ 270 w 295"/>
              <a:gd name="T15" fmla="*/ 0 h 50"/>
              <a:gd name="T16" fmla="*/ 294 w 295"/>
              <a:gd name="T17" fmla="*/ 25 h 50"/>
              <a:gd name="T18" fmla="*/ 294 w 295"/>
              <a:gd name="T19" fmla="*/ 25 h 50"/>
              <a:gd name="T20" fmla="*/ 270 w 295"/>
              <a:gd name="T21"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5" h="50">
                <a:moveTo>
                  <a:pt x="270" y="49"/>
                </a:moveTo>
                <a:lnTo>
                  <a:pt x="23" y="49"/>
                </a:lnTo>
                <a:lnTo>
                  <a:pt x="23" y="49"/>
                </a:lnTo>
                <a:cubicBezTo>
                  <a:pt x="10" y="49"/>
                  <a:pt x="0" y="38"/>
                  <a:pt x="0" y="25"/>
                </a:cubicBezTo>
                <a:lnTo>
                  <a:pt x="0" y="25"/>
                </a:lnTo>
                <a:cubicBezTo>
                  <a:pt x="0" y="11"/>
                  <a:pt x="10" y="0"/>
                  <a:pt x="23" y="0"/>
                </a:cubicBezTo>
                <a:lnTo>
                  <a:pt x="270" y="0"/>
                </a:lnTo>
                <a:lnTo>
                  <a:pt x="270" y="0"/>
                </a:lnTo>
                <a:cubicBezTo>
                  <a:pt x="283" y="0"/>
                  <a:pt x="294" y="11"/>
                  <a:pt x="294" y="25"/>
                </a:cubicBezTo>
                <a:lnTo>
                  <a:pt x="294" y="25"/>
                </a:lnTo>
                <a:cubicBezTo>
                  <a:pt x="294" y="38"/>
                  <a:pt x="283" y="49"/>
                  <a:pt x="270" y="49"/>
                </a:cubicBezTo>
              </a:path>
            </a:pathLst>
          </a:custGeom>
          <a:solidFill>
            <a:schemeClr val="bg1"/>
          </a:solidFill>
          <a:ln>
            <a:noFill/>
          </a:ln>
          <a:effectLst/>
        </p:spPr>
        <p:txBody>
          <a:bodyPr wrap="none" anchor="ctr"/>
          <a:lstStyle/>
          <a:p>
            <a:endParaRPr lang="en-US"/>
          </a:p>
        </p:txBody>
      </p:sp>
      <p:sp>
        <p:nvSpPr>
          <p:cNvPr id="61" name="Freeform 259">
            <a:extLst>
              <a:ext uri="{FF2B5EF4-FFF2-40B4-BE49-F238E27FC236}">
                <a16:creationId xmlns:a16="http://schemas.microsoft.com/office/drawing/2014/main" id="{604A4E5F-7B04-4C42-88B7-304AD10AE426}"/>
              </a:ext>
            </a:extLst>
          </p:cNvPr>
          <p:cNvSpPr>
            <a:spLocks noChangeArrowheads="1"/>
          </p:cNvSpPr>
          <p:nvPr/>
        </p:nvSpPr>
        <p:spPr bwMode="auto">
          <a:xfrm>
            <a:off x="1694244" y="5089484"/>
            <a:ext cx="447747" cy="295323"/>
          </a:xfrm>
          <a:custGeom>
            <a:avLst/>
            <a:gdLst>
              <a:gd name="T0" fmla="*/ 48 w 415"/>
              <a:gd name="T1" fmla="*/ 225 h 274"/>
              <a:gd name="T2" fmla="*/ 366 w 415"/>
              <a:gd name="T3" fmla="*/ 225 h 274"/>
              <a:gd name="T4" fmla="*/ 366 w 415"/>
              <a:gd name="T5" fmla="*/ 151 h 274"/>
              <a:gd name="T6" fmla="*/ 366 w 415"/>
              <a:gd name="T7" fmla="*/ 151 h 274"/>
              <a:gd name="T8" fmla="*/ 305 w 415"/>
              <a:gd name="T9" fmla="*/ 78 h 274"/>
              <a:gd name="T10" fmla="*/ 305 w 415"/>
              <a:gd name="T11" fmla="*/ 78 h 274"/>
              <a:gd name="T12" fmla="*/ 207 w 415"/>
              <a:gd name="T13" fmla="*/ 49 h 274"/>
              <a:gd name="T14" fmla="*/ 207 w 415"/>
              <a:gd name="T15" fmla="*/ 49 h 274"/>
              <a:gd name="T16" fmla="*/ 108 w 415"/>
              <a:gd name="T17" fmla="*/ 78 h 274"/>
              <a:gd name="T18" fmla="*/ 108 w 415"/>
              <a:gd name="T19" fmla="*/ 78 h 274"/>
              <a:gd name="T20" fmla="*/ 48 w 415"/>
              <a:gd name="T21" fmla="*/ 151 h 274"/>
              <a:gd name="T22" fmla="*/ 48 w 415"/>
              <a:gd name="T23" fmla="*/ 225 h 274"/>
              <a:gd name="T24" fmla="*/ 383 w 415"/>
              <a:gd name="T25" fmla="*/ 273 h 274"/>
              <a:gd name="T26" fmla="*/ 31 w 415"/>
              <a:gd name="T27" fmla="*/ 273 h 274"/>
              <a:gd name="T28" fmla="*/ 31 w 415"/>
              <a:gd name="T29" fmla="*/ 273 h 274"/>
              <a:gd name="T30" fmla="*/ 0 w 415"/>
              <a:gd name="T31" fmla="*/ 246 h 274"/>
              <a:gd name="T32" fmla="*/ 0 w 415"/>
              <a:gd name="T33" fmla="*/ 146 h 274"/>
              <a:gd name="T34" fmla="*/ 0 w 415"/>
              <a:gd name="T35" fmla="*/ 146 h 274"/>
              <a:gd name="T36" fmla="*/ 1 w 415"/>
              <a:gd name="T37" fmla="*/ 136 h 274"/>
              <a:gd name="T38" fmla="*/ 1 w 415"/>
              <a:gd name="T39" fmla="*/ 136 h 274"/>
              <a:gd name="T40" fmla="*/ 81 w 415"/>
              <a:gd name="T41" fmla="*/ 39 h 274"/>
              <a:gd name="T42" fmla="*/ 81 w 415"/>
              <a:gd name="T43" fmla="*/ 39 h 274"/>
              <a:gd name="T44" fmla="*/ 207 w 415"/>
              <a:gd name="T45" fmla="*/ 0 h 274"/>
              <a:gd name="T46" fmla="*/ 207 w 415"/>
              <a:gd name="T47" fmla="*/ 0 h 274"/>
              <a:gd name="T48" fmla="*/ 332 w 415"/>
              <a:gd name="T49" fmla="*/ 39 h 274"/>
              <a:gd name="T50" fmla="*/ 332 w 415"/>
              <a:gd name="T51" fmla="*/ 39 h 274"/>
              <a:gd name="T52" fmla="*/ 412 w 415"/>
              <a:gd name="T53" fmla="*/ 136 h 274"/>
              <a:gd name="T54" fmla="*/ 412 w 415"/>
              <a:gd name="T55" fmla="*/ 136 h 274"/>
              <a:gd name="T56" fmla="*/ 414 w 415"/>
              <a:gd name="T57" fmla="*/ 146 h 274"/>
              <a:gd name="T58" fmla="*/ 414 w 415"/>
              <a:gd name="T59" fmla="*/ 246 h 274"/>
              <a:gd name="T60" fmla="*/ 414 w 415"/>
              <a:gd name="T61" fmla="*/ 246 h 274"/>
              <a:gd name="T62" fmla="*/ 383 w 415"/>
              <a:gd name="T63" fmla="*/ 27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 h="274">
                <a:moveTo>
                  <a:pt x="48" y="225"/>
                </a:moveTo>
                <a:lnTo>
                  <a:pt x="366" y="225"/>
                </a:lnTo>
                <a:lnTo>
                  <a:pt x="366" y="151"/>
                </a:lnTo>
                <a:lnTo>
                  <a:pt x="366" y="151"/>
                </a:lnTo>
                <a:cubicBezTo>
                  <a:pt x="353" y="121"/>
                  <a:pt x="332" y="96"/>
                  <a:pt x="305" y="78"/>
                </a:cubicBezTo>
                <a:lnTo>
                  <a:pt x="305" y="78"/>
                </a:lnTo>
                <a:cubicBezTo>
                  <a:pt x="276" y="59"/>
                  <a:pt x="242" y="49"/>
                  <a:pt x="207" y="49"/>
                </a:cubicBezTo>
                <a:lnTo>
                  <a:pt x="207" y="49"/>
                </a:lnTo>
                <a:cubicBezTo>
                  <a:pt x="171" y="49"/>
                  <a:pt x="137" y="59"/>
                  <a:pt x="108" y="78"/>
                </a:cubicBezTo>
                <a:lnTo>
                  <a:pt x="108" y="78"/>
                </a:lnTo>
                <a:cubicBezTo>
                  <a:pt x="81" y="96"/>
                  <a:pt x="60" y="121"/>
                  <a:pt x="48" y="151"/>
                </a:cubicBezTo>
                <a:lnTo>
                  <a:pt x="48" y="225"/>
                </a:lnTo>
                <a:close/>
                <a:moveTo>
                  <a:pt x="383" y="273"/>
                </a:moveTo>
                <a:lnTo>
                  <a:pt x="31" y="273"/>
                </a:lnTo>
                <a:lnTo>
                  <a:pt x="31" y="273"/>
                </a:lnTo>
                <a:cubicBezTo>
                  <a:pt x="16" y="273"/>
                  <a:pt x="0" y="264"/>
                  <a:pt x="0" y="246"/>
                </a:cubicBezTo>
                <a:lnTo>
                  <a:pt x="0" y="146"/>
                </a:lnTo>
                <a:lnTo>
                  <a:pt x="0" y="146"/>
                </a:lnTo>
                <a:cubicBezTo>
                  <a:pt x="0" y="143"/>
                  <a:pt x="0" y="140"/>
                  <a:pt x="1" y="136"/>
                </a:cubicBezTo>
                <a:lnTo>
                  <a:pt x="1" y="136"/>
                </a:lnTo>
                <a:cubicBezTo>
                  <a:pt x="17" y="97"/>
                  <a:pt x="45" y="63"/>
                  <a:pt x="81" y="39"/>
                </a:cubicBezTo>
                <a:lnTo>
                  <a:pt x="81" y="39"/>
                </a:lnTo>
                <a:cubicBezTo>
                  <a:pt x="118" y="14"/>
                  <a:pt x="162" y="0"/>
                  <a:pt x="207" y="0"/>
                </a:cubicBezTo>
                <a:lnTo>
                  <a:pt x="207" y="0"/>
                </a:lnTo>
                <a:cubicBezTo>
                  <a:pt x="252" y="0"/>
                  <a:pt x="296" y="14"/>
                  <a:pt x="332" y="39"/>
                </a:cubicBezTo>
                <a:lnTo>
                  <a:pt x="332" y="39"/>
                </a:lnTo>
                <a:cubicBezTo>
                  <a:pt x="368" y="63"/>
                  <a:pt x="396" y="97"/>
                  <a:pt x="412" y="136"/>
                </a:cubicBezTo>
                <a:lnTo>
                  <a:pt x="412" y="136"/>
                </a:lnTo>
                <a:cubicBezTo>
                  <a:pt x="413" y="140"/>
                  <a:pt x="414" y="143"/>
                  <a:pt x="414" y="146"/>
                </a:cubicBezTo>
                <a:lnTo>
                  <a:pt x="414" y="246"/>
                </a:lnTo>
                <a:lnTo>
                  <a:pt x="414" y="246"/>
                </a:lnTo>
                <a:cubicBezTo>
                  <a:pt x="414" y="264"/>
                  <a:pt x="398" y="273"/>
                  <a:pt x="383" y="273"/>
                </a:cubicBezTo>
                <a:close/>
              </a:path>
            </a:pathLst>
          </a:custGeom>
          <a:solidFill>
            <a:schemeClr val="bg1"/>
          </a:solidFill>
          <a:ln>
            <a:noFill/>
          </a:ln>
          <a:effectLst/>
        </p:spPr>
        <p:txBody>
          <a:bodyPr wrap="none" anchor="ctr"/>
          <a:lstStyle/>
          <a:p>
            <a:endParaRPr lang="en-US"/>
          </a:p>
        </p:txBody>
      </p:sp>
      <p:sp>
        <p:nvSpPr>
          <p:cNvPr id="63" name="Rectangle: Rounded Corners 62">
            <a:extLst>
              <a:ext uri="{FF2B5EF4-FFF2-40B4-BE49-F238E27FC236}">
                <a16:creationId xmlns:a16="http://schemas.microsoft.com/office/drawing/2014/main" id="{31DEF8F5-FAC1-41D7-B3A0-847254E485E5}"/>
              </a:ext>
            </a:extLst>
          </p:cNvPr>
          <p:cNvSpPr/>
          <p:nvPr/>
        </p:nvSpPr>
        <p:spPr>
          <a:xfrm>
            <a:off x="1147157" y="11205351"/>
            <a:ext cx="11604568" cy="471266"/>
          </a:xfrm>
          <a:prstGeom prst="roundRect">
            <a:avLst>
              <a:gd name="adj" fmla="val 9514"/>
            </a:avLst>
          </a:prstGeom>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Y"/>
          </a:p>
        </p:txBody>
      </p:sp>
    </p:spTree>
    <p:extLst>
      <p:ext uri="{BB962C8B-B14F-4D97-AF65-F5344CB8AC3E}">
        <p14:creationId xmlns:p14="http://schemas.microsoft.com/office/powerpoint/2010/main" val="1015258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Freeform 1"/>
          <p:cNvSpPr>
            <a:spLocks noChangeArrowheads="1"/>
          </p:cNvSpPr>
          <p:nvPr/>
        </p:nvSpPr>
        <p:spPr bwMode="auto">
          <a:xfrm>
            <a:off x="3472846" y="5328265"/>
            <a:ext cx="3974088" cy="6004609"/>
          </a:xfrm>
          <a:custGeom>
            <a:avLst/>
            <a:gdLst>
              <a:gd name="T0" fmla="*/ 3128 w 3427"/>
              <a:gd name="T1" fmla="*/ 0 h 5179"/>
              <a:gd name="T2" fmla="*/ 297 w 3427"/>
              <a:gd name="T3" fmla="*/ 0 h 5179"/>
              <a:gd name="T4" fmla="*/ 297 w 3427"/>
              <a:gd name="T5" fmla="*/ 0 h 5179"/>
              <a:gd name="T6" fmla="*/ 0 w 3427"/>
              <a:gd name="T7" fmla="*/ 298 h 5179"/>
              <a:gd name="T8" fmla="*/ 0 w 3427"/>
              <a:gd name="T9" fmla="*/ 3440 h 5179"/>
              <a:gd name="T10" fmla="*/ 0 w 3427"/>
              <a:gd name="T11" fmla="*/ 3533 h 5179"/>
              <a:gd name="T12" fmla="*/ 0 w 3427"/>
              <a:gd name="T13" fmla="*/ 3533 h 5179"/>
              <a:gd name="T14" fmla="*/ 40 w 3427"/>
              <a:gd name="T15" fmla="*/ 3683 h 5179"/>
              <a:gd name="T16" fmla="*/ 147 w 3427"/>
              <a:gd name="T17" fmla="*/ 3790 h 5179"/>
              <a:gd name="T18" fmla="*/ 1309 w 3427"/>
              <a:gd name="T19" fmla="*/ 4952 h 5179"/>
              <a:gd name="T20" fmla="*/ 1309 w 3427"/>
              <a:gd name="T21" fmla="*/ 4952 h 5179"/>
              <a:gd name="T22" fmla="*/ 2122 w 3427"/>
              <a:gd name="T23" fmla="*/ 4954 h 5179"/>
              <a:gd name="T24" fmla="*/ 3300 w 3427"/>
              <a:gd name="T25" fmla="*/ 3777 h 5179"/>
              <a:gd name="T26" fmla="*/ 3371 w 3427"/>
              <a:gd name="T27" fmla="*/ 3705 h 5179"/>
              <a:gd name="T28" fmla="*/ 3371 w 3427"/>
              <a:gd name="T29" fmla="*/ 3705 h 5179"/>
              <a:gd name="T30" fmla="*/ 3426 w 3427"/>
              <a:gd name="T31" fmla="*/ 3533 h 5179"/>
              <a:gd name="T32" fmla="*/ 3426 w 3427"/>
              <a:gd name="T33" fmla="*/ 3447 h 5179"/>
              <a:gd name="T34" fmla="*/ 3426 w 3427"/>
              <a:gd name="T35" fmla="*/ 298 h 5179"/>
              <a:gd name="T36" fmla="*/ 3426 w 3427"/>
              <a:gd name="T37" fmla="*/ 298 h 5179"/>
              <a:gd name="T38" fmla="*/ 3128 w 3427"/>
              <a:gd name="T39" fmla="*/ 0 h 5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7" h="5179">
                <a:moveTo>
                  <a:pt x="3128" y="0"/>
                </a:moveTo>
                <a:lnTo>
                  <a:pt x="297" y="0"/>
                </a:lnTo>
                <a:lnTo>
                  <a:pt x="297" y="0"/>
                </a:lnTo>
                <a:cubicBezTo>
                  <a:pt x="133" y="0"/>
                  <a:pt x="0" y="133"/>
                  <a:pt x="0" y="298"/>
                </a:cubicBezTo>
                <a:lnTo>
                  <a:pt x="0" y="3440"/>
                </a:lnTo>
                <a:lnTo>
                  <a:pt x="0" y="3533"/>
                </a:lnTo>
                <a:lnTo>
                  <a:pt x="0" y="3533"/>
                </a:lnTo>
                <a:cubicBezTo>
                  <a:pt x="0" y="3589"/>
                  <a:pt x="14" y="3639"/>
                  <a:pt x="40" y="3683"/>
                </a:cubicBezTo>
                <a:lnTo>
                  <a:pt x="147" y="3790"/>
                </a:lnTo>
                <a:lnTo>
                  <a:pt x="1309" y="4952"/>
                </a:lnTo>
                <a:lnTo>
                  <a:pt x="1309" y="4952"/>
                </a:lnTo>
                <a:cubicBezTo>
                  <a:pt x="1534" y="5177"/>
                  <a:pt x="1898" y="5178"/>
                  <a:pt x="2122" y="4954"/>
                </a:cubicBezTo>
                <a:lnTo>
                  <a:pt x="3300" y="3777"/>
                </a:lnTo>
                <a:lnTo>
                  <a:pt x="3371" y="3705"/>
                </a:lnTo>
                <a:lnTo>
                  <a:pt x="3371" y="3705"/>
                </a:lnTo>
                <a:cubicBezTo>
                  <a:pt x="3405" y="3656"/>
                  <a:pt x="3426" y="3598"/>
                  <a:pt x="3426" y="3533"/>
                </a:cubicBezTo>
                <a:lnTo>
                  <a:pt x="3426" y="3447"/>
                </a:lnTo>
                <a:lnTo>
                  <a:pt x="3426" y="298"/>
                </a:lnTo>
                <a:lnTo>
                  <a:pt x="3426" y="298"/>
                </a:lnTo>
                <a:cubicBezTo>
                  <a:pt x="3426" y="133"/>
                  <a:pt x="3292" y="0"/>
                  <a:pt x="3128" y="0"/>
                </a:cubicBezTo>
              </a:path>
            </a:pathLst>
          </a:custGeom>
          <a:solidFill>
            <a:schemeClr val="accent4"/>
          </a:solidFill>
          <a:ln>
            <a:noFill/>
          </a:ln>
          <a:effectLst/>
        </p:spPr>
        <p:txBody>
          <a:bodyPr wrap="none" anchor="ctr"/>
          <a:lstStyle/>
          <a:p>
            <a:endParaRPr lang="en-US"/>
          </a:p>
        </p:txBody>
      </p:sp>
      <p:sp>
        <p:nvSpPr>
          <p:cNvPr id="479" name="Freeform 242"/>
          <p:cNvSpPr>
            <a:spLocks noChangeArrowheads="1"/>
          </p:cNvSpPr>
          <p:nvPr/>
        </p:nvSpPr>
        <p:spPr bwMode="auto">
          <a:xfrm>
            <a:off x="3350094" y="5195284"/>
            <a:ext cx="4214478" cy="2020292"/>
          </a:xfrm>
          <a:custGeom>
            <a:avLst/>
            <a:gdLst>
              <a:gd name="T0" fmla="*/ 3573 w 3635"/>
              <a:gd name="T1" fmla="*/ 171 h 1742"/>
              <a:gd name="T2" fmla="*/ 2226 w 3635"/>
              <a:gd name="T3" fmla="*/ 1517 h 1742"/>
              <a:gd name="T4" fmla="*/ 2226 w 3635"/>
              <a:gd name="T5" fmla="*/ 1517 h 1742"/>
              <a:gd name="T6" fmla="*/ 1413 w 3635"/>
              <a:gd name="T7" fmla="*/ 1515 h 1742"/>
              <a:gd name="T8" fmla="*/ 60 w 3635"/>
              <a:gd name="T9" fmla="*/ 163 h 1742"/>
              <a:gd name="T10" fmla="*/ 60 w 3635"/>
              <a:gd name="T11" fmla="*/ 163 h 1742"/>
              <a:gd name="T12" fmla="*/ 127 w 3635"/>
              <a:gd name="T13" fmla="*/ 0 h 1742"/>
              <a:gd name="T14" fmla="*/ 3506 w 3635"/>
              <a:gd name="T15" fmla="*/ 8 h 1742"/>
              <a:gd name="T16" fmla="*/ 3506 w 3635"/>
              <a:gd name="T17" fmla="*/ 8 h 1742"/>
              <a:gd name="T18" fmla="*/ 3573 w 3635"/>
              <a:gd name="T19" fmla="*/ 171 h 1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5" h="1742">
                <a:moveTo>
                  <a:pt x="3573" y="171"/>
                </a:moveTo>
                <a:lnTo>
                  <a:pt x="2226" y="1517"/>
                </a:lnTo>
                <a:lnTo>
                  <a:pt x="2226" y="1517"/>
                </a:lnTo>
                <a:cubicBezTo>
                  <a:pt x="2002" y="1741"/>
                  <a:pt x="1638" y="1740"/>
                  <a:pt x="1413" y="1515"/>
                </a:cubicBezTo>
                <a:lnTo>
                  <a:pt x="60" y="163"/>
                </a:lnTo>
                <a:lnTo>
                  <a:pt x="60" y="163"/>
                </a:lnTo>
                <a:cubicBezTo>
                  <a:pt x="0" y="103"/>
                  <a:pt x="42" y="0"/>
                  <a:pt x="127" y="0"/>
                </a:cubicBezTo>
                <a:lnTo>
                  <a:pt x="3506" y="8"/>
                </a:lnTo>
                <a:lnTo>
                  <a:pt x="3506" y="8"/>
                </a:lnTo>
                <a:cubicBezTo>
                  <a:pt x="3591" y="8"/>
                  <a:pt x="3634" y="111"/>
                  <a:pt x="3573" y="171"/>
                </a:cubicBezTo>
              </a:path>
            </a:pathLst>
          </a:custGeom>
          <a:solidFill>
            <a:schemeClr val="accent2"/>
          </a:solidFill>
          <a:ln>
            <a:noFill/>
          </a:ln>
          <a:effectLst/>
        </p:spPr>
        <p:txBody>
          <a:bodyPr wrap="none" anchor="ctr"/>
          <a:lstStyle/>
          <a:p>
            <a:endParaRPr lang="en-US"/>
          </a:p>
        </p:txBody>
      </p:sp>
      <p:sp>
        <p:nvSpPr>
          <p:cNvPr id="481" name="Freeform 244"/>
          <p:cNvSpPr>
            <a:spLocks noChangeArrowheads="1"/>
          </p:cNvSpPr>
          <p:nvPr/>
        </p:nvSpPr>
        <p:spPr bwMode="auto">
          <a:xfrm>
            <a:off x="7755224" y="5328265"/>
            <a:ext cx="3974091" cy="6004609"/>
          </a:xfrm>
          <a:custGeom>
            <a:avLst/>
            <a:gdLst>
              <a:gd name="T0" fmla="*/ 3129 w 3427"/>
              <a:gd name="T1" fmla="*/ 0 h 5179"/>
              <a:gd name="T2" fmla="*/ 298 w 3427"/>
              <a:gd name="T3" fmla="*/ 0 h 5179"/>
              <a:gd name="T4" fmla="*/ 298 w 3427"/>
              <a:gd name="T5" fmla="*/ 0 h 5179"/>
              <a:gd name="T6" fmla="*/ 0 w 3427"/>
              <a:gd name="T7" fmla="*/ 298 h 5179"/>
              <a:gd name="T8" fmla="*/ 0 w 3427"/>
              <a:gd name="T9" fmla="*/ 3440 h 5179"/>
              <a:gd name="T10" fmla="*/ 0 w 3427"/>
              <a:gd name="T11" fmla="*/ 3533 h 5179"/>
              <a:gd name="T12" fmla="*/ 0 w 3427"/>
              <a:gd name="T13" fmla="*/ 3533 h 5179"/>
              <a:gd name="T14" fmla="*/ 41 w 3427"/>
              <a:gd name="T15" fmla="*/ 3683 h 5179"/>
              <a:gd name="T16" fmla="*/ 148 w 3427"/>
              <a:gd name="T17" fmla="*/ 3790 h 5179"/>
              <a:gd name="T18" fmla="*/ 1310 w 3427"/>
              <a:gd name="T19" fmla="*/ 4952 h 5179"/>
              <a:gd name="T20" fmla="*/ 1310 w 3427"/>
              <a:gd name="T21" fmla="*/ 4952 h 5179"/>
              <a:gd name="T22" fmla="*/ 2123 w 3427"/>
              <a:gd name="T23" fmla="*/ 4954 h 5179"/>
              <a:gd name="T24" fmla="*/ 3300 w 3427"/>
              <a:gd name="T25" fmla="*/ 3777 h 5179"/>
              <a:gd name="T26" fmla="*/ 3372 w 3427"/>
              <a:gd name="T27" fmla="*/ 3705 h 5179"/>
              <a:gd name="T28" fmla="*/ 3372 w 3427"/>
              <a:gd name="T29" fmla="*/ 3705 h 5179"/>
              <a:gd name="T30" fmla="*/ 3426 w 3427"/>
              <a:gd name="T31" fmla="*/ 3533 h 5179"/>
              <a:gd name="T32" fmla="*/ 3426 w 3427"/>
              <a:gd name="T33" fmla="*/ 3447 h 5179"/>
              <a:gd name="T34" fmla="*/ 3426 w 3427"/>
              <a:gd name="T35" fmla="*/ 298 h 5179"/>
              <a:gd name="T36" fmla="*/ 3426 w 3427"/>
              <a:gd name="T37" fmla="*/ 298 h 5179"/>
              <a:gd name="T38" fmla="*/ 3129 w 3427"/>
              <a:gd name="T39" fmla="*/ 0 h 5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7" h="5179">
                <a:moveTo>
                  <a:pt x="3129" y="0"/>
                </a:moveTo>
                <a:lnTo>
                  <a:pt x="298" y="0"/>
                </a:lnTo>
                <a:lnTo>
                  <a:pt x="298" y="0"/>
                </a:lnTo>
                <a:cubicBezTo>
                  <a:pt x="134" y="0"/>
                  <a:pt x="0" y="133"/>
                  <a:pt x="0" y="298"/>
                </a:cubicBezTo>
                <a:lnTo>
                  <a:pt x="0" y="3440"/>
                </a:lnTo>
                <a:lnTo>
                  <a:pt x="0" y="3533"/>
                </a:lnTo>
                <a:lnTo>
                  <a:pt x="0" y="3533"/>
                </a:lnTo>
                <a:cubicBezTo>
                  <a:pt x="0" y="3589"/>
                  <a:pt x="15" y="3639"/>
                  <a:pt x="41" y="3683"/>
                </a:cubicBezTo>
                <a:lnTo>
                  <a:pt x="148" y="3790"/>
                </a:lnTo>
                <a:lnTo>
                  <a:pt x="1310" y="4952"/>
                </a:lnTo>
                <a:lnTo>
                  <a:pt x="1310" y="4952"/>
                </a:lnTo>
                <a:cubicBezTo>
                  <a:pt x="1535" y="5177"/>
                  <a:pt x="1899" y="5178"/>
                  <a:pt x="2123" y="4954"/>
                </a:cubicBezTo>
                <a:lnTo>
                  <a:pt x="3300" y="3777"/>
                </a:lnTo>
                <a:lnTo>
                  <a:pt x="3372" y="3705"/>
                </a:lnTo>
                <a:lnTo>
                  <a:pt x="3372" y="3705"/>
                </a:lnTo>
                <a:cubicBezTo>
                  <a:pt x="3406" y="3656"/>
                  <a:pt x="3426" y="3598"/>
                  <a:pt x="3426" y="3533"/>
                </a:cubicBezTo>
                <a:lnTo>
                  <a:pt x="3426" y="3447"/>
                </a:lnTo>
                <a:lnTo>
                  <a:pt x="3426" y="298"/>
                </a:lnTo>
                <a:lnTo>
                  <a:pt x="3426" y="298"/>
                </a:lnTo>
                <a:cubicBezTo>
                  <a:pt x="3426" y="133"/>
                  <a:pt x="3293" y="0"/>
                  <a:pt x="3129" y="0"/>
                </a:cubicBezTo>
              </a:path>
            </a:pathLst>
          </a:custGeom>
          <a:solidFill>
            <a:schemeClr val="accent1">
              <a:lumMod val="60000"/>
              <a:lumOff val="40000"/>
            </a:schemeClr>
          </a:solidFill>
          <a:ln>
            <a:noFill/>
          </a:ln>
          <a:effectLst/>
        </p:spPr>
        <p:txBody>
          <a:bodyPr wrap="none" anchor="ctr"/>
          <a:lstStyle/>
          <a:p>
            <a:endParaRPr lang="en-US"/>
          </a:p>
        </p:txBody>
      </p:sp>
      <p:sp>
        <p:nvSpPr>
          <p:cNvPr id="482" name="Freeform 245"/>
          <p:cNvSpPr>
            <a:spLocks noChangeArrowheads="1"/>
          </p:cNvSpPr>
          <p:nvPr/>
        </p:nvSpPr>
        <p:spPr bwMode="auto">
          <a:xfrm>
            <a:off x="7632473" y="5195284"/>
            <a:ext cx="4214478" cy="2020292"/>
          </a:xfrm>
          <a:custGeom>
            <a:avLst/>
            <a:gdLst>
              <a:gd name="T0" fmla="*/ 3574 w 3635"/>
              <a:gd name="T1" fmla="*/ 171 h 1742"/>
              <a:gd name="T2" fmla="*/ 2227 w 3635"/>
              <a:gd name="T3" fmla="*/ 1517 h 1742"/>
              <a:gd name="T4" fmla="*/ 2227 w 3635"/>
              <a:gd name="T5" fmla="*/ 1517 h 1742"/>
              <a:gd name="T6" fmla="*/ 1414 w 3635"/>
              <a:gd name="T7" fmla="*/ 1515 h 1742"/>
              <a:gd name="T8" fmla="*/ 61 w 3635"/>
              <a:gd name="T9" fmla="*/ 163 h 1742"/>
              <a:gd name="T10" fmla="*/ 61 w 3635"/>
              <a:gd name="T11" fmla="*/ 163 h 1742"/>
              <a:gd name="T12" fmla="*/ 128 w 3635"/>
              <a:gd name="T13" fmla="*/ 0 h 1742"/>
              <a:gd name="T14" fmla="*/ 3507 w 3635"/>
              <a:gd name="T15" fmla="*/ 8 h 1742"/>
              <a:gd name="T16" fmla="*/ 3507 w 3635"/>
              <a:gd name="T17" fmla="*/ 8 h 1742"/>
              <a:gd name="T18" fmla="*/ 3574 w 3635"/>
              <a:gd name="T19" fmla="*/ 171 h 1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5" h="1742">
                <a:moveTo>
                  <a:pt x="3574" y="171"/>
                </a:moveTo>
                <a:lnTo>
                  <a:pt x="2227" y="1517"/>
                </a:lnTo>
                <a:lnTo>
                  <a:pt x="2227" y="1517"/>
                </a:lnTo>
                <a:cubicBezTo>
                  <a:pt x="2003" y="1741"/>
                  <a:pt x="1639" y="1740"/>
                  <a:pt x="1414" y="1515"/>
                </a:cubicBezTo>
                <a:lnTo>
                  <a:pt x="61" y="163"/>
                </a:lnTo>
                <a:lnTo>
                  <a:pt x="61" y="163"/>
                </a:lnTo>
                <a:cubicBezTo>
                  <a:pt x="0" y="103"/>
                  <a:pt x="43" y="0"/>
                  <a:pt x="128" y="0"/>
                </a:cubicBezTo>
                <a:lnTo>
                  <a:pt x="3507" y="8"/>
                </a:lnTo>
                <a:lnTo>
                  <a:pt x="3507" y="8"/>
                </a:lnTo>
                <a:cubicBezTo>
                  <a:pt x="3592" y="8"/>
                  <a:pt x="3634" y="111"/>
                  <a:pt x="3574" y="171"/>
                </a:cubicBezTo>
              </a:path>
            </a:pathLst>
          </a:custGeom>
          <a:solidFill>
            <a:schemeClr val="accent2"/>
          </a:solidFill>
          <a:ln>
            <a:noFill/>
          </a:ln>
          <a:effectLst/>
        </p:spPr>
        <p:txBody>
          <a:bodyPr wrap="none" anchor="ctr"/>
          <a:lstStyle/>
          <a:p>
            <a:endParaRPr lang="en-US"/>
          </a:p>
        </p:txBody>
      </p:sp>
      <p:sp>
        <p:nvSpPr>
          <p:cNvPr id="484" name="Freeform 247"/>
          <p:cNvSpPr>
            <a:spLocks noChangeArrowheads="1"/>
          </p:cNvSpPr>
          <p:nvPr/>
        </p:nvSpPr>
        <p:spPr bwMode="auto">
          <a:xfrm>
            <a:off x="12281732" y="5373898"/>
            <a:ext cx="3974088" cy="6004609"/>
          </a:xfrm>
          <a:custGeom>
            <a:avLst/>
            <a:gdLst>
              <a:gd name="T0" fmla="*/ 3129 w 3427"/>
              <a:gd name="T1" fmla="*/ 0 h 5179"/>
              <a:gd name="T2" fmla="*/ 298 w 3427"/>
              <a:gd name="T3" fmla="*/ 0 h 5179"/>
              <a:gd name="T4" fmla="*/ 298 w 3427"/>
              <a:gd name="T5" fmla="*/ 0 h 5179"/>
              <a:gd name="T6" fmla="*/ 0 w 3427"/>
              <a:gd name="T7" fmla="*/ 298 h 5179"/>
              <a:gd name="T8" fmla="*/ 0 w 3427"/>
              <a:gd name="T9" fmla="*/ 3440 h 5179"/>
              <a:gd name="T10" fmla="*/ 0 w 3427"/>
              <a:gd name="T11" fmla="*/ 3533 h 5179"/>
              <a:gd name="T12" fmla="*/ 0 w 3427"/>
              <a:gd name="T13" fmla="*/ 3533 h 5179"/>
              <a:gd name="T14" fmla="*/ 41 w 3427"/>
              <a:gd name="T15" fmla="*/ 3683 h 5179"/>
              <a:gd name="T16" fmla="*/ 148 w 3427"/>
              <a:gd name="T17" fmla="*/ 3790 h 5179"/>
              <a:gd name="T18" fmla="*/ 1310 w 3427"/>
              <a:gd name="T19" fmla="*/ 4952 h 5179"/>
              <a:gd name="T20" fmla="*/ 1310 w 3427"/>
              <a:gd name="T21" fmla="*/ 4952 h 5179"/>
              <a:gd name="T22" fmla="*/ 2123 w 3427"/>
              <a:gd name="T23" fmla="*/ 4954 h 5179"/>
              <a:gd name="T24" fmla="*/ 3300 w 3427"/>
              <a:gd name="T25" fmla="*/ 3777 h 5179"/>
              <a:gd name="T26" fmla="*/ 3372 w 3427"/>
              <a:gd name="T27" fmla="*/ 3705 h 5179"/>
              <a:gd name="T28" fmla="*/ 3372 w 3427"/>
              <a:gd name="T29" fmla="*/ 3705 h 5179"/>
              <a:gd name="T30" fmla="*/ 3426 w 3427"/>
              <a:gd name="T31" fmla="*/ 3533 h 5179"/>
              <a:gd name="T32" fmla="*/ 3426 w 3427"/>
              <a:gd name="T33" fmla="*/ 3447 h 5179"/>
              <a:gd name="T34" fmla="*/ 3426 w 3427"/>
              <a:gd name="T35" fmla="*/ 298 h 5179"/>
              <a:gd name="T36" fmla="*/ 3426 w 3427"/>
              <a:gd name="T37" fmla="*/ 298 h 5179"/>
              <a:gd name="T38" fmla="*/ 3129 w 3427"/>
              <a:gd name="T39" fmla="*/ 0 h 5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7" h="5179">
                <a:moveTo>
                  <a:pt x="3129" y="0"/>
                </a:moveTo>
                <a:lnTo>
                  <a:pt x="298" y="0"/>
                </a:lnTo>
                <a:lnTo>
                  <a:pt x="298" y="0"/>
                </a:lnTo>
                <a:cubicBezTo>
                  <a:pt x="134" y="0"/>
                  <a:pt x="0" y="133"/>
                  <a:pt x="0" y="298"/>
                </a:cubicBezTo>
                <a:lnTo>
                  <a:pt x="0" y="3440"/>
                </a:lnTo>
                <a:lnTo>
                  <a:pt x="0" y="3533"/>
                </a:lnTo>
                <a:lnTo>
                  <a:pt x="0" y="3533"/>
                </a:lnTo>
                <a:cubicBezTo>
                  <a:pt x="0" y="3589"/>
                  <a:pt x="15" y="3639"/>
                  <a:pt x="41" y="3683"/>
                </a:cubicBezTo>
                <a:lnTo>
                  <a:pt x="148" y="3790"/>
                </a:lnTo>
                <a:lnTo>
                  <a:pt x="1310" y="4952"/>
                </a:lnTo>
                <a:lnTo>
                  <a:pt x="1310" y="4952"/>
                </a:lnTo>
                <a:cubicBezTo>
                  <a:pt x="1535" y="5177"/>
                  <a:pt x="1899" y="5178"/>
                  <a:pt x="2123" y="4954"/>
                </a:cubicBezTo>
                <a:lnTo>
                  <a:pt x="3300" y="3777"/>
                </a:lnTo>
                <a:lnTo>
                  <a:pt x="3372" y="3705"/>
                </a:lnTo>
                <a:lnTo>
                  <a:pt x="3372" y="3705"/>
                </a:lnTo>
                <a:cubicBezTo>
                  <a:pt x="3406" y="3656"/>
                  <a:pt x="3426" y="3598"/>
                  <a:pt x="3426" y="3533"/>
                </a:cubicBezTo>
                <a:lnTo>
                  <a:pt x="3426" y="3447"/>
                </a:lnTo>
                <a:lnTo>
                  <a:pt x="3426" y="298"/>
                </a:lnTo>
                <a:lnTo>
                  <a:pt x="3426" y="298"/>
                </a:lnTo>
                <a:cubicBezTo>
                  <a:pt x="3426" y="133"/>
                  <a:pt x="3293" y="0"/>
                  <a:pt x="3129" y="0"/>
                </a:cubicBezTo>
              </a:path>
            </a:pathLst>
          </a:custGeom>
          <a:solidFill>
            <a:schemeClr val="accent1"/>
          </a:solidFill>
          <a:ln>
            <a:noFill/>
          </a:ln>
          <a:effectLst/>
        </p:spPr>
        <p:txBody>
          <a:bodyPr wrap="none" anchor="ctr"/>
          <a:lstStyle/>
          <a:p>
            <a:endParaRPr lang="en-US"/>
          </a:p>
        </p:txBody>
      </p:sp>
      <p:sp>
        <p:nvSpPr>
          <p:cNvPr id="485" name="Freeform 248"/>
          <p:cNvSpPr>
            <a:spLocks noChangeArrowheads="1"/>
          </p:cNvSpPr>
          <p:nvPr/>
        </p:nvSpPr>
        <p:spPr bwMode="auto">
          <a:xfrm>
            <a:off x="12164094" y="5240917"/>
            <a:ext cx="4214478" cy="2020292"/>
          </a:xfrm>
          <a:custGeom>
            <a:avLst/>
            <a:gdLst>
              <a:gd name="T0" fmla="*/ 3574 w 3635"/>
              <a:gd name="T1" fmla="*/ 171 h 1742"/>
              <a:gd name="T2" fmla="*/ 2227 w 3635"/>
              <a:gd name="T3" fmla="*/ 1517 h 1742"/>
              <a:gd name="T4" fmla="*/ 2227 w 3635"/>
              <a:gd name="T5" fmla="*/ 1517 h 1742"/>
              <a:gd name="T6" fmla="*/ 1414 w 3635"/>
              <a:gd name="T7" fmla="*/ 1515 h 1742"/>
              <a:gd name="T8" fmla="*/ 61 w 3635"/>
              <a:gd name="T9" fmla="*/ 163 h 1742"/>
              <a:gd name="T10" fmla="*/ 61 w 3635"/>
              <a:gd name="T11" fmla="*/ 163 h 1742"/>
              <a:gd name="T12" fmla="*/ 128 w 3635"/>
              <a:gd name="T13" fmla="*/ 0 h 1742"/>
              <a:gd name="T14" fmla="*/ 3507 w 3635"/>
              <a:gd name="T15" fmla="*/ 8 h 1742"/>
              <a:gd name="T16" fmla="*/ 3507 w 3635"/>
              <a:gd name="T17" fmla="*/ 8 h 1742"/>
              <a:gd name="T18" fmla="*/ 3574 w 3635"/>
              <a:gd name="T19" fmla="*/ 171 h 1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5" h="1742">
                <a:moveTo>
                  <a:pt x="3574" y="171"/>
                </a:moveTo>
                <a:lnTo>
                  <a:pt x="2227" y="1517"/>
                </a:lnTo>
                <a:lnTo>
                  <a:pt x="2227" y="1517"/>
                </a:lnTo>
                <a:cubicBezTo>
                  <a:pt x="2003" y="1741"/>
                  <a:pt x="1639" y="1740"/>
                  <a:pt x="1414" y="1515"/>
                </a:cubicBezTo>
                <a:lnTo>
                  <a:pt x="61" y="163"/>
                </a:lnTo>
                <a:lnTo>
                  <a:pt x="61" y="163"/>
                </a:lnTo>
                <a:cubicBezTo>
                  <a:pt x="0" y="103"/>
                  <a:pt x="43" y="0"/>
                  <a:pt x="128" y="0"/>
                </a:cubicBezTo>
                <a:lnTo>
                  <a:pt x="3507" y="8"/>
                </a:lnTo>
                <a:lnTo>
                  <a:pt x="3507" y="8"/>
                </a:lnTo>
                <a:cubicBezTo>
                  <a:pt x="3592" y="8"/>
                  <a:pt x="3634" y="111"/>
                  <a:pt x="3574" y="171"/>
                </a:cubicBezTo>
              </a:path>
            </a:pathLst>
          </a:custGeom>
          <a:solidFill>
            <a:schemeClr val="accent2"/>
          </a:solidFill>
          <a:ln>
            <a:noFill/>
          </a:ln>
          <a:effectLst/>
        </p:spPr>
        <p:txBody>
          <a:bodyPr wrap="none" anchor="ctr"/>
          <a:lstStyle/>
          <a:p>
            <a:endParaRPr lang="en-US"/>
          </a:p>
        </p:txBody>
      </p:sp>
      <p:sp>
        <p:nvSpPr>
          <p:cNvPr id="487" name="Freeform 250"/>
          <p:cNvSpPr>
            <a:spLocks noChangeArrowheads="1"/>
          </p:cNvSpPr>
          <p:nvPr/>
        </p:nvSpPr>
        <p:spPr bwMode="auto">
          <a:xfrm>
            <a:off x="16796891" y="5461246"/>
            <a:ext cx="3974088" cy="6004609"/>
          </a:xfrm>
          <a:custGeom>
            <a:avLst/>
            <a:gdLst>
              <a:gd name="T0" fmla="*/ 3129 w 3427"/>
              <a:gd name="T1" fmla="*/ 0 h 5179"/>
              <a:gd name="T2" fmla="*/ 298 w 3427"/>
              <a:gd name="T3" fmla="*/ 0 h 5179"/>
              <a:gd name="T4" fmla="*/ 298 w 3427"/>
              <a:gd name="T5" fmla="*/ 0 h 5179"/>
              <a:gd name="T6" fmla="*/ 0 w 3427"/>
              <a:gd name="T7" fmla="*/ 298 h 5179"/>
              <a:gd name="T8" fmla="*/ 0 w 3427"/>
              <a:gd name="T9" fmla="*/ 3440 h 5179"/>
              <a:gd name="T10" fmla="*/ 0 w 3427"/>
              <a:gd name="T11" fmla="*/ 3533 h 5179"/>
              <a:gd name="T12" fmla="*/ 0 w 3427"/>
              <a:gd name="T13" fmla="*/ 3533 h 5179"/>
              <a:gd name="T14" fmla="*/ 41 w 3427"/>
              <a:gd name="T15" fmla="*/ 3683 h 5179"/>
              <a:gd name="T16" fmla="*/ 148 w 3427"/>
              <a:gd name="T17" fmla="*/ 3790 h 5179"/>
              <a:gd name="T18" fmla="*/ 1310 w 3427"/>
              <a:gd name="T19" fmla="*/ 4952 h 5179"/>
              <a:gd name="T20" fmla="*/ 1310 w 3427"/>
              <a:gd name="T21" fmla="*/ 4952 h 5179"/>
              <a:gd name="T22" fmla="*/ 2123 w 3427"/>
              <a:gd name="T23" fmla="*/ 4954 h 5179"/>
              <a:gd name="T24" fmla="*/ 3301 w 3427"/>
              <a:gd name="T25" fmla="*/ 3777 h 5179"/>
              <a:gd name="T26" fmla="*/ 3372 w 3427"/>
              <a:gd name="T27" fmla="*/ 3705 h 5179"/>
              <a:gd name="T28" fmla="*/ 3372 w 3427"/>
              <a:gd name="T29" fmla="*/ 3705 h 5179"/>
              <a:gd name="T30" fmla="*/ 3426 w 3427"/>
              <a:gd name="T31" fmla="*/ 3533 h 5179"/>
              <a:gd name="T32" fmla="*/ 3426 w 3427"/>
              <a:gd name="T33" fmla="*/ 3447 h 5179"/>
              <a:gd name="T34" fmla="*/ 3426 w 3427"/>
              <a:gd name="T35" fmla="*/ 298 h 5179"/>
              <a:gd name="T36" fmla="*/ 3426 w 3427"/>
              <a:gd name="T37" fmla="*/ 298 h 5179"/>
              <a:gd name="T38" fmla="*/ 3129 w 3427"/>
              <a:gd name="T39" fmla="*/ 0 h 5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7" h="5179">
                <a:moveTo>
                  <a:pt x="3129" y="0"/>
                </a:moveTo>
                <a:lnTo>
                  <a:pt x="298" y="0"/>
                </a:lnTo>
                <a:lnTo>
                  <a:pt x="298" y="0"/>
                </a:lnTo>
                <a:cubicBezTo>
                  <a:pt x="134" y="0"/>
                  <a:pt x="0" y="133"/>
                  <a:pt x="0" y="298"/>
                </a:cubicBezTo>
                <a:lnTo>
                  <a:pt x="0" y="3440"/>
                </a:lnTo>
                <a:lnTo>
                  <a:pt x="0" y="3533"/>
                </a:lnTo>
                <a:lnTo>
                  <a:pt x="0" y="3533"/>
                </a:lnTo>
                <a:cubicBezTo>
                  <a:pt x="0" y="3589"/>
                  <a:pt x="15" y="3639"/>
                  <a:pt x="41" y="3683"/>
                </a:cubicBezTo>
                <a:lnTo>
                  <a:pt x="148" y="3790"/>
                </a:lnTo>
                <a:lnTo>
                  <a:pt x="1310" y="4952"/>
                </a:lnTo>
                <a:lnTo>
                  <a:pt x="1310" y="4952"/>
                </a:lnTo>
                <a:cubicBezTo>
                  <a:pt x="1535" y="5177"/>
                  <a:pt x="1899" y="5178"/>
                  <a:pt x="2123" y="4954"/>
                </a:cubicBezTo>
                <a:lnTo>
                  <a:pt x="3301" y="3777"/>
                </a:lnTo>
                <a:lnTo>
                  <a:pt x="3372" y="3705"/>
                </a:lnTo>
                <a:lnTo>
                  <a:pt x="3372" y="3705"/>
                </a:lnTo>
                <a:cubicBezTo>
                  <a:pt x="3406" y="3656"/>
                  <a:pt x="3426" y="3598"/>
                  <a:pt x="3426" y="3533"/>
                </a:cubicBezTo>
                <a:lnTo>
                  <a:pt x="3426" y="3447"/>
                </a:lnTo>
                <a:lnTo>
                  <a:pt x="3426" y="298"/>
                </a:lnTo>
                <a:lnTo>
                  <a:pt x="3426" y="298"/>
                </a:lnTo>
                <a:cubicBezTo>
                  <a:pt x="3426" y="133"/>
                  <a:pt x="3293" y="0"/>
                  <a:pt x="3129" y="0"/>
                </a:cubicBezTo>
              </a:path>
            </a:pathLst>
          </a:custGeom>
          <a:solidFill>
            <a:schemeClr val="accent5"/>
          </a:solidFill>
          <a:ln>
            <a:noFill/>
          </a:ln>
          <a:effectLst/>
        </p:spPr>
        <p:txBody>
          <a:bodyPr wrap="none" anchor="ctr"/>
          <a:lstStyle/>
          <a:p>
            <a:endParaRPr lang="en-US"/>
          </a:p>
        </p:txBody>
      </p:sp>
      <p:sp>
        <p:nvSpPr>
          <p:cNvPr id="488" name="Freeform 251"/>
          <p:cNvSpPr>
            <a:spLocks noChangeArrowheads="1"/>
          </p:cNvSpPr>
          <p:nvPr/>
        </p:nvSpPr>
        <p:spPr bwMode="auto">
          <a:xfrm>
            <a:off x="16674140" y="5328265"/>
            <a:ext cx="4214478" cy="2020292"/>
          </a:xfrm>
          <a:custGeom>
            <a:avLst/>
            <a:gdLst>
              <a:gd name="T0" fmla="*/ 3573 w 3634"/>
              <a:gd name="T1" fmla="*/ 171 h 1742"/>
              <a:gd name="T2" fmla="*/ 2226 w 3634"/>
              <a:gd name="T3" fmla="*/ 1517 h 1742"/>
              <a:gd name="T4" fmla="*/ 2226 w 3634"/>
              <a:gd name="T5" fmla="*/ 1517 h 1742"/>
              <a:gd name="T6" fmla="*/ 1413 w 3634"/>
              <a:gd name="T7" fmla="*/ 1515 h 1742"/>
              <a:gd name="T8" fmla="*/ 60 w 3634"/>
              <a:gd name="T9" fmla="*/ 163 h 1742"/>
              <a:gd name="T10" fmla="*/ 60 w 3634"/>
              <a:gd name="T11" fmla="*/ 163 h 1742"/>
              <a:gd name="T12" fmla="*/ 127 w 3634"/>
              <a:gd name="T13" fmla="*/ 0 h 1742"/>
              <a:gd name="T14" fmla="*/ 3505 w 3634"/>
              <a:gd name="T15" fmla="*/ 8 h 1742"/>
              <a:gd name="T16" fmla="*/ 3505 w 3634"/>
              <a:gd name="T17" fmla="*/ 8 h 1742"/>
              <a:gd name="T18" fmla="*/ 3573 w 3634"/>
              <a:gd name="T19" fmla="*/ 171 h 1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4" h="1742">
                <a:moveTo>
                  <a:pt x="3573" y="171"/>
                </a:moveTo>
                <a:lnTo>
                  <a:pt x="2226" y="1517"/>
                </a:lnTo>
                <a:lnTo>
                  <a:pt x="2226" y="1517"/>
                </a:lnTo>
                <a:cubicBezTo>
                  <a:pt x="2002" y="1741"/>
                  <a:pt x="1638" y="1740"/>
                  <a:pt x="1413" y="1515"/>
                </a:cubicBezTo>
                <a:lnTo>
                  <a:pt x="60" y="163"/>
                </a:lnTo>
                <a:lnTo>
                  <a:pt x="60" y="163"/>
                </a:lnTo>
                <a:cubicBezTo>
                  <a:pt x="0" y="103"/>
                  <a:pt x="42" y="0"/>
                  <a:pt x="127" y="0"/>
                </a:cubicBezTo>
                <a:lnTo>
                  <a:pt x="3505" y="8"/>
                </a:lnTo>
                <a:lnTo>
                  <a:pt x="3505" y="8"/>
                </a:lnTo>
                <a:cubicBezTo>
                  <a:pt x="3590" y="8"/>
                  <a:pt x="3633" y="111"/>
                  <a:pt x="3573" y="171"/>
                </a:cubicBezTo>
              </a:path>
            </a:pathLst>
          </a:custGeom>
          <a:solidFill>
            <a:schemeClr val="accent2"/>
          </a:solidFill>
          <a:ln>
            <a:noFill/>
          </a:ln>
          <a:effectLst/>
        </p:spPr>
        <p:txBody>
          <a:bodyPr wrap="none" anchor="ctr"/>
          <a:lstStyle/>
          <a:p>
            <a:endParaRPr lang="en-US"/>
          </a:p>
        </p:txBody>
      </p:sp>
      <p:sp>
        <p:nvSpPr>
          <p:cNvPr id="755" name="CuadroTexto 754"/>
          <p:cNvSpPr txBox="1"/>
          <p:nvPr/>
        </p:nvSpPr>
        <p:spPr>
          <a:xfrm>
            <a:off x="2780746" y="1472269"/>
            <a:ext cx="18195559" cy="1446550"/>
          </a:xfrm>
          <a:prstGeom prst="rect">
            <a:avLst/>
          </a:prstGeom>
          <a:noFill/>
        </p:spPr>
        <p:txBody>
          <a:bodyPr wrap="none" rtlCol="0">
            <a:spAutoFit/>
          </a:bodyPr>
          <a:lstStyle/>
          <a:p>
            <a:pPr algn="ctr"/>
            <a:r>
              <a:rPr lang="en-US" sz="8800" b="1" dirty="0">
                <a:solidFill>
                  <a:schemeClr val="tx2"/>
                </a:solidFill>
                <a:latin typeface="Lato Heavy" charset="0"/>
                <a:ea typeface="Lato Heavy" charset="0"/>
                <a:cs typeface="Lato Heavy" charset="0"/>
              </a:rPr>
              <a:t>The Custom Line-Following Robot</a:t>
            </a:r>
          </a:p>
        </p:txBody>
      </p:sp>
      <p:sp>
        <p:nvSpPr>
          <p:cNvPr id="756" name="CuadroTexto 755"/>
          <p:cNvSpPr txBox="1"/>
          <p:nvPr/>
        </p:nvSpPr>
        <p:spPr>
          <a:xfrm>
            <a:off x="1722132" y="2992612"/>
            <a:ext cx="20312779" cy="646331"/>
          </a:xfrm>
          <a:prstGeom prst="rect">
            <a:avLst/>
          </a:prstGeom>
          <a:noFill/>
        </p:spPr>
        <p:txBody>
          <a:bodyPr wrap="square" rtlCol="0">
            <a:spAutoFit/>
          </a:bodyPr>
          <a:lstStyle/>
          <a:p>
            <a:pPr algn="ctr"/>
            <a:r>
              <a:rPr lang="en-US" dirty="0">
                <a:latin typeface="Lato Light" charset="0"/>
                <a:ea typeface="Lato Light" charset="0"/>
                <a:cs typeface="Lato Light" charset="0"/>
              </a:rPr>
              <a:t>To highlight the proposed approach a custom robotic vehicle was developed.</a:t>
            </a:r>
          </a:p>
        </p:txBody>
      </p:sp>
      <p:sp>
        <p:nvSpPr>
          <p:cNvPr id="758" name="Rectángulo 757"/>
          <p:cNvSpPr/>
          <p:nvPr/>
        </p:nvSpPr>
        <p:spPr>
          <a:xfrm>
            <a:off x="3781136" y="7323543"/>
            <a:ext cx="3205568" cy="2492990"/>
          </a:xfrm>
          <a:prstGeom prst="rect">
            <a:avLst/>
          </a:prstGeom>
        </p:spPr>
        <p:txBody>
          <a:bodyPr wrap="square">
            <a:spAutoFit/>
          </a:bodyPr>
          <a:lstStyle/>
          <a:p>
            <a:pPr algn="ctr"/>
            <a:r>
              <a:rPr lang="en-US" sz="2600" dirty="0">
                <a:solidFill>
                  <a:schemeClr val="bg1"/>
                </a:solidFill>
                <a:latin typeface="Lato" charset="0"/>
                <a:ea typeface="Lato" charset="0"/>
                <a:cs typeface="Lato" charset="0"/>
              </a:rPr>
              <a:t>The core of the system is an Arduino NANO  board with a low end 16MHz  ATmega328P microcontroller.</a:t>
            </a:r>
          </a:p>
        </p:txBody>
      </p:sp>
      <p:sp>
        <p:nvSpPr>
          <p:cNvPr id="760" name="Rectángulo 759"/>
          <p:cNvSpPr/>
          <p:nvPr/>
        </p:nvSpPr>
        <p:spPr>
          <a:xfrm>
            <a:off x="7954729" y="7153693"/>
            <a:ext cx="3613489" cy="2677656"/>
          </a:xfrm>
          <a:prstGeom prst="rect">
            <a:avLst/>
          </a:prstGeom>
        </p:spPr>
        <p:txBody>
          <a:bodyPr wrap="square">
            <a:spAutoFit/>
          </a:bodyPr>
          <a:lstStyle/>
          <a:p>
            <a:pPr algn="ctr"/>
            <a:r>
              <a:rPr lang="en-US" sz="2400" dirty="0">
                <a:solidFill>
                  <a:schemeClr val="bg1"/>
                </a:solidFill>
                <a:latin typeface="Lato" charset="0"/>
                <a:ea typeface="Lato" charset="0"/>
                <a:cs typeface="Lato" charset="0"/>
              </a:rPr>
              <a:t> For the data acquisition a Pololu QTR-8A Analog Infrared-reflective phototransistor 8 sensor array and a Charmed Labs Pixy2 camera were used. </a:t>
            </a:r>
          </a:p>
        </p:txBody>
      </p:sp>
      <p:sp>
        <p:nvSpPr>
          <p:cNvPr id="762" name="Rectángulo 761"/>
          <p:cNvSpPr/>
          <p:nvPr/>
        </p:nvSpPr>
        <p:spPr>
          <a:xfrm>
            <a:off x="12704352" y="7214665"/>
            <a:ext cx="3205568" cy="3293209"/>
          </a:xfrm>
          <a:prstGeom prst="rect">
            <a:avLst/>
          </a:prstGeom>
        </p:spPr>
        <p:txBody>
          <a:bodyPr wrap="square">
            <a:spAutoFit/>
          </a:bodyPr>
          <a:lstStyle/>
          <a:p>
            <a:pPr algn="ctr"/>
            <a:r>
              <a:rPr lang="en-US" sz="2600" dirty="0">
                <a:solidFill>
                  <a:schemeClr val="bg1"/>
                </a:solidFill>
                <a:latin typeface="Lato" charset="0"/>
                <a:ea typeface="Lato" charset="0"/>
                <a:cs typeface="Lato" charset="0"/>
              </a:rPr>
              <a:t> For the differential drive system 2x16mm 12-volt 5000 RPM DC motors, with a stall current of 2.5 Amps each were integrated.</a:t>
            </a:r>
          </a:p>
        </p:txBody>
      </p:sp>
      <p:sp>
        <p:nvSpPr>
          <p:cNvPr id="764" name="Rectángulo 763"/>
          <p:cNvSpPr/>
          <p:nvPr/>
        </p:nvSpPr>
        <p:spPr>
          <a:xfrm>
            <a:off x="17189163" y="7286674"/>
            <a:ext cx="3205568" cy="2893100"/>
          </a:xfrm>
          <a:prstGeom prst="rect">
            <a:avLst/>
          </a:prstGeom>
        </p:spPr>
        <p:txBody>
          <a:bodyPr wrap="square">
            <a:spAutoFit/>
          </a:bodyPr>
          <a:lstStyle/>
          <a:p>
            <a:pPr algn="ctr"/>
            <a:r>
              <a:rPr lang="en-US" sz="2600" dirty="0">
                <a:solidFill>
                  <a:schemeClr val="bg1"/>
                </a:solidFill>
                <a:latin typeface="Lato" charset="0"/>
                <a:ea typeface="Lato" charset="0"/>
                <a:cs typeface="Lato" charset="0"/>
              </a:rPr>
              <a:t>To optimally align the chosen components we`ve designed and manufactured a custom Printed Circuit Board (PCB) </a:t>
            </a:r>
          </a:p>
        </p:txBody>
      </p:sp>
      <p:sp>
        <p:nvSpPr>
          <p:cNvPr id="40" name="Freeform 470">
            <a:extLst>
              <a:ext uri="{FF2B5EF4-FFF2-40B4-BE49-F238E27FC236}">
                <a16:creationId xmlns:a16="http://schemas.microsoft.com/office/drawing/2014/main" id="{9E169737-39FB-4F4A-AF87-9193E2D6E99C}"/>
              </a:ext>
            </a:extLst>
          </p:cNvPr>
          <p:cNvSpPr>
            <a:spLocks noChangeArrowheads="1"/>
          </p:cNvSpPr>
          <p:nvPr/>
        </p:nvSpPr>
        <p:spPr bwMode="auto">
          <a:xfrm>
            <a:off x="4896879" y="5476352"/>
            <a:ext cx="1138862" cy="1310957"/>
          </a:xfrm>
          <a:custGeom>
            <a:avLst/>
            <a:gdLst>
              <a:gd name="T0" fmla="*/ 496 w 991"/>
              <a:gd name="T1" fmla="*/ 66 h 1141"/>
              <a:gd name="T2" fmla="*/ 496 w 991"/>
              <a:gd name="T3" fmla="*/ 66 h 1141"/>
              <a:gd name="T4" fmla="*/ 478 w 991"/>
              <a:gd name="T5" fmla="*/ 72 h 1141"/>
              <a:gd name="T6" fmla="*/ 478 w 991"/>
              <a:gd name="T7" fmla="*/ 72 h 1141"/>
              <a:gd name="T8" fmla="*/ 91 w 991"/>
              <a:gd name="T9" fmla="*/ 207 h 1141"/>
              <a:gd name="T10" fmla="*/ 91 w 991"/>
              <a:gd name="T11" fmla="*/ 207 h 1141"/>
              <a:gd name="T12" fmla="*/ 70 w 991"/>
              <a:gd name="T13" fmla="*/ 217 h 1141"/>
              <a:gd name="T14" fmla="*/ 70 w 991"/>
              <a:gd name="T15" fmla="*/ 217 h 1141"/>
              <a:gd name="T16" fmla="*/ 63 w 991"/>
              <a:gd name="T17" fmla="*/ 240 h 1141"/>
              <a:gd name="T18" fmla="*/ 63 w 991"/>
              <a:gd name="T19" fmla="*/ 240 h 1141"/>
              <a:gd name="T20" fmla="*/ 257 w 991"/>
              <a:gd name="T21" fmla="*/ 889 h 1141"/>
              <a:gd name="T22" fmla="*/ 257 w 991"/>
              <a:gd name="T23" fmla="*/ 889 h 1141"/>
              <a:gd name="T24" fmla="*/ 495 w 991"/>
              <a:gd name="T25" fmla="*/ 1076 h 1141"/>
              <a:gd name="T26" fmla="*/ 495 w 991"/>
              <a:gd name="T27" fmla="*/ 1076 h 1141"/>
              <a:gd name="T28" fmla="*/ 733 w 991"/>
              <a:gd name="T29" fmla="*/ 889 h 1141"/>
              <a:gd name="T30" fmla="*/ 733 w 991"/>
              <a:gd name="T31" fmla="*/ 889 h 1141"/>
              <a:gd name="T32" fmla="*/ 927 w 991"/>
              <a:gd name="T33" fmla="*/ 238 h 1141"/>
              <a:gd name="T34" fmla="*/ 927 w 991"/>
              <a:gd name="T35" fmla="*/ 238 h 1141"/>
              <a:gd name="T36" fmla="*/ 920 w 991"/>
              <a:gd name="T37" fmla="*/ 216 h 1141"/>
              <a:gd name="T38" fmla="*/ 920 w 991"/>
              <a:gd name="T39" fmla="*/ 216 h 1141"/>
              <a:gd name="T40" fmla="*/ 899 w 991"/>
              <a:gd name="T41" fmla="*/ 205 h 1141"/>
              <a:gd name="T42" fmla="*/ 899 w 991"/>
              <a:gd name="T43" fmla="*/ 205 h 1141"/>
              <a:gd name="T44" fmla="*/ 514 w 991"/>
              <a:gd name="T45" fmla="*/ 72 h 1141"/>
              <a:gd name="T46" fmla="*/ 514 w 991"/>
              <a:gd name="T47" fmla="*/ 72 h 1141"/>
              <a:gd name="T48" fmla="*/ 496 w 991"/>
              <a:gd name="T49" fmla="*/ 66 h 1141"/>
              <a:gd name="T50" fmla="*/ 483 w 991"/>
              <a:gd name="T51" fmla="*/ 1082 h 1141"/>
              <a:gd name="T52" fmla="*/ 483 w 991"/>
              <a:gd name="T53" fmla="*/ 1082 h 1141"/>
              <a:gd name="T54" fmla="*/ 495 w 991"/>
              <a:gd name="T55" fmla="*/ 1140 h 1141"/>
              <a:gd name="T56" fmla="*/ 495 w 991"/>
              <a:gd name="T57" fmla="*/ 1140 h 1141"/>
              <a:gd name="T58" fmla="*/ 483 w 991"/>
              <a:gd name="T59" fmla="*/ 1137 h 1141"/>
              <a:gd name="T60" fmla="*/ 483 w 991"/>
              <a:gd name="T61" fmla="*/ 1137 h 1141"/>
              <a:gd name="T62" fmla="*/ 207 w 991"/>
              <a:gd name="T63" fmla="*/ 923 h 1141"/>
              <a:gd name="T64" fmla="*/ 207 w 991"/>
              <a:gd name="T65" fmla="*/ 923 h 1141"/>
              <a:gd name="T66" fmla="*/ 3 w 991"/>
              <a:gd name="T67" fmla="*/ 246 h 1141"/>
              <a:gd name="T68" fmla="*/ 3 w 991"/>
              <a:gd name="T69" fmla="*/ 246 h 1141"/>
              <a:gd name="T70" fmla="*/ 23 w 991"/>
              <a:gd name="T71" fmla="*/ 178 h 1141"/>
              <a:gd name="T72" fmla="*/ 23 w 991"/>
              <a:gd name="T73" fmla="*/ 178 h 1141"/>
              <a:gd name="T74" fmla="*/ 86 w 991"/>
              <a:gd name="T75" fmla="*/ 146 h 1141"/>
              <a:gd name="T76" fmla="*/ 86 w 991"/>
              <a:gd name="T77" fmla="*/ 146 h 1141"/>
              <a:gd name="T78" fmla="*/ 442 w 991"/>
              <a:gd name="T79" fmla="*/ 23 h 1141"/>
              <a:gd name="T80" fmla="*/ 442 w 991"/>
              <a:gd name="T81" fmla="*/ 23 h 1141"/>
              <a:gd name="T82" fmla="*/ 550 w 991"/>
              <a:gd name="T83" fmla="*/ 24 h 1141"/>
              <a:gd name="T84" fmla="*/ 550 w 991"/>
              <a:gd name="T85" fmla="*/ 24 h 1141"/>
              <a:gd name="T86" fmla="*/ 903 w 991"/>
              <a:gd name="T87" fmla="*/ 144 h 1141"/>
              <a:gd name="T88" fmla="*/ 903 w 991"/>
              <a:gd name="T89" fmla="*/ 144 h 1141"/>
              <a:gd name="T90" fmla="*/ 966 w 991"/>
              <a:gd name="T91" fmla="*/ 176 h 1141"/>
              <a:gd name="T92" fmla="*/ 966 w 991"/>
              <a:gd name="T93" fmla="*/ 176 h 1141"/>
              <a:gd name="T94" fmla="*/ 987 w 991"/>
              <a:gd name="T95" fmla="*/ 244 h 1141"/>
              <a:gd name="T96" fmla="*/ 987 w 991"/>
              <a:gd name="T97" fmla="*/ 244 h 1141"/>
              <a:gd name="T98" fmla="*/ 784 w 991"/>
              <a:gd name="T99" fmla="*/ 923 h 1141"/>
              <a:gd name="T100" fmla="*/ 784 w 991"/>
              <a:gd name="T101" fmla="*/ 923 h 1141"/>
              <a:gd name="T102" fmla="*/ 508 w 991"/>
              <a:gd name="T103" fmla="*/ 1137 h 1141"/>
              <a:gd name="T104" fmla="*/ 508 w 991"/>
              <a:gd name="T105" fmla="*/ 1137 h 1141"/>
              <a:gd name="T106" fmla="*/ 495 w 991"/>
              <a:gd name="T107" fmla="*/ 114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1" h="1141">
                <a:moveTo>
                  <a:pt x="496" y="66"/>
                </a:moveTo>
                <a:lnTo>
                  <a:pt x="496" y="66"/>
                </a:lnTo>
                <a:cubicBezTo>
                  <a:pt x="489" y="66"/>
                  <a:pt x="483" y="68"/>
                  <a:pt x="478" y="72"/>
                </a:cubicBezTo>
                <a:lnTo>
                  <a:pt x="478" y="72"/>
                </a:lnTo>
                <a:cubicBezTo>
                  <a:pt x="418" y="116"/>
                  <a:pt x="289" y="192"/>
                  <a:pt x="91" y="207"/>
                </a:cubicBezTo>
                <a:lnTo>
                  <a:pt x="91" y="207"/>
                </a:lnTo>
                <a:cubicBezTo>
                  <a:pt x="83" y="208"/>
                  <a:pt x="75" y="211"/>
                  <a:pt x="70" y="217"/>
                </a:cubicBezTo>
                <a:lnTo>
                  <a:pt x="70" y="217"/>
                </a:lnTo>
                <a:cubicBezTo>
                  <a:pt x="65" y="224"/>
                  <a:pt x="62" y="232"/>
                  <a:pt x="63" y="240"/>
                </a:cubicBezTo>
                <a:lnTo>
                  <a:pt x="63" y="240"/>
                </a:lnTo>
                <a:cubicBezTo>
                  <a:pt x="76" y="369"/>
                  <a:pt x="121" y="691"/>
                  <a:pt x="257" y="889"/>
                </a:cubicBezTo>
                <a:lnTo>
                  <a:pt x="257" y="889"/>
                </a:lnTo>
                <a:cubicBezTo>
                  <a:pt x="320" y="981"/>
                  <a:pt x="453" y="1055"/>
                  <a:pt x="495" y="1076"/>
                </a:cubicBezTo>
                <a:lnTo>
                  <a:pt x="495" y="1076"/>
                </a:lnTo>
                <a:cubicBezTo>
                  <a:pt x="537" y="1055"/>
                  <a:pt x="670" y="981"/>
                  <a:pt x="733" y="889"/>
                </a:cubicBezTo>
                <a:lnTo>
                  <a:pt x="733" y="889"/>
                </a:lnTo>
                <a:cubicBezTo>
                  <a:pt x="869" y="691"/>
                  <a:pt x="914" y="368"/>
                  <a:pt x="927" y="238"/>
                </a:cubicBezTo>
                <a:lnTo>
                  <a:pt x="927" y="238"/>
                </a:lnTo>
                <a:cubicBezTo>
                  <a:pt x="927" y="230"/>
                  <a:pt x="925" y="222"/>
                  <a:pt x="920" y="216"/>
                </a:cubicBezTo>
                <a:lnTo>
                  <a:pt x="920" y="216"/>
                </a:lnTo>
                <a:cubicBezTo>
                  <a:pt x="914" y="209"/>
                  <a:pt x="907" y="205"/>
                  <a:pt x="899" y="205"/>
                </a:cubicBezTo>
                <a:lnTo>
                  <a:pt x="899" y="205"/>
                </a:lnTo>
                <a:cubicBezTo>
                  <a:pt x="701" y="191"/>
                  <a:pt x="573" y="116"/>
                  <a:pt x="514" y="72"/>
                </a:cubicBezTo>
                <a:lnTo>
                  <a:pt x="514" y="72"/>
                </a:lnTo>
                <a:cubicBezTo>
                  <a:pt x="508" y="68"/>
                  <a:pt x="502" y="66"/>
                  <a:pt x="496" y="66"/>
                </a:cubicBezTo>
                <a:close/>
                <a:moveTo>
                  <a:pt x="483" y="1082"/>
                </a:moveTo>
                <a:lnTo>
                  <a:pt x="483" y="1082"/>
                </a:lnTo>
                <a:close/>
                <a:moveTo>
                  <a:pt x="495" y="1140"/>
                </a:moveTo>
                <a:lnTo>
                  <a:pt x="495" y="1140"/>
                </a:lnTo>
                <a:cubicBezTo>
                  <a:pt x="491" y="1140"/>
                  <a:pt x="486" y="1139"/>
                  <a:pt x="483" y="1137"/>
                </a:cubicBezTo>
                <a:lnTo>
                  <a:pt x="483" y="1137"/>
                </a:lnTo>
                <a:cubicBezTo>
                  <a:pt x="475" y="1134"/>
                  <a:pt x="291" y="1047"/>
                  <a:pt x="207" y="923"/>
                </a:cubicBezTo>
                <a:lnTo>
                  <a:pt x="207" y="923"/>
                </a:lnTo>
                <a:cubicBezTo>
                  <a:pt x="63" y="712"/>
                  <a:pt x="16" y="379"/>
                  <a:pt x="3" y="246"/>
                </a:cubicBezTo>
                <a:lnTo>
                  <a:pt x="3" y="246"/>
                </a:lnTo>
                <a:cubicBezTo>
                  <a:pt x="0" y="222"/>
                  <a:pt x="7" y="197"/>
                  <a:pt x="23" y="178"/>
                </a:cubicBezTo>
                <a:lnTo>
                  <a:pt x="23" y="178"/>
                </a:lnTo>
                <a:cubicBezTo>
                  <a:pt x="39" y="159"/>
                  <a:pt x="62" y="148"/>
                  <a:pt x="86" y="146"/>
                </a:cubicBezTo>
                <a:lnTo>
                  <a:pt x="86" y="146"/>
                </a:lnTo>
                <a:cubicBezTo>
                  <a:pt x="269" y="132"/>
                  <a:pt x="388" y="63"/>
                  <a:pt x="442" y="23"/>
                </a:cubicBezTo>
                <a:lnTo>
                  <a:pt x="442" y="23"/>
                </a:lnTo>
                <a:cubicBezTo>
                  <a:pt x="475" y="0"/>
                  <a:pt x="517" y="0"/>
                  <a:pt x="550" y="24"/>
                </a:cubicBezTo>
                <a:lnTo>
                  <a:pt x="550" y="24"/>
                </a:lnTo>
                <a:cubicBezTo>
                  <a:pt x="604" y="63"/>
                  <a:pt x="721" y="131"/>
                  <a:pt x="903" y="144"/>
                </a:cubicBezTo>
                <a:lnTo>
                  <a:pt x="903" y="144"/>
                </a:lnTo>
                <a:cubicBezTo>
                  <a:pt x="928" y="146"/>
                  <a:pt x="950" y="158"/>
                  <a:pt x="966" y="176"/>
                </a:cubicBezTo>
                <a:lnTo>
                  <a:pt x="966" y="176"/>
                </a:lnTo>
                <a:cubicBezTo>
                  <a:pt x="982" y="195"/>
                  <a:pt x="990" y="219"/>
                  <a:pt x="987" y="244"/>
                </a:cubicBezTo>
                <a:lnTo>
                  <a:pt x="987" y="244"/>
                </a:lnTo>
                <a:cubicBezTo>
                  <a:pt x="974" y="378"/>
                  <a:pt x="927" y="712"/>
                  <a:pt x="784" y="923"/>
                </a:cubicBezTo>
                <a:lnTo>
                  <a:pt x="784" y="923"/>
                </a:lnTo>
                <a:cubicBezTo>
                  <a:pt x="700" y="1047"/>
                  <a:pt x="516" y="1134"/>
                  <a:pt x="508" y="1137"/>
                </a:cubicBezTo>
                <a:lnTo>
                  <a:pt x="508" y="1137"/>
                </a:lnTo>
                <a:cubicBezTo>
                  <a:pt x="504" y="1139"/>
                  <a:pt x="500" y="1140"/>
                  <a:pt x="495" y="1140"/>
                </a:cubicBezTo>
                <a:close/>
              </a:path>
            </a:pathLst>
          </a:custGeom>
          <a:solidFill>
            <a:schemeClr val="bg1"/>
          </a:solidFill>
          <a:ln>
            <a:noFill/>
          </a:ln>
          <a:effectLst/>
        </p:spPr>
        <p:txBody>
          <a:bodyPr wrap="none" anchor="ctr"/>
          <a:lstStyle/>
          <a:p>
            <a:endParaRPr lang="en-US"/>
          </a:p>
        </p:txBody>
      </p:sp>
      <p:sp>
        <p:nvSpPr>
          <p:cNvPr id="41" name="Freeform 471">
            <a:extLst>
              <a:ext uri="{FF2B5EF4-FFF2-40B4-BE49-F238E27FC236}">
                <a16:creationId xmlns:a16="http://schemas.microsoft.com/office/drawing/2014/main" id="{CE4DFFA7-D576-47DF-9E22-83AA70FF30C9}"/>
              </a:ext>
            </a:extLst>
          </p:cNvPr>
          <p:cNvSpPr>
            <a:spLocks noChangeArrowheads="1"/>
          </p:cNvSpPr>
          <p:nvPr/>
        </p:nvSpPr>
        <p:spPr bwMode="auto">
          <a:xfrm>
            <a:off x="5256252" y="6098930"/>
            <a:ext cx="430239" cy="308760"/>
          </a:xfrm>
          <a:custGeom>
            <a:avLst/>
            <a:gdLst>
              <a:gd name="T0" fmla="*/ 61 w 373"/>
              <a:gd name="T1" fmla="*/ 207 h 269"/>
              <a:gd name="T2" fmla="*/ 311 w 373"/>
              <a:gd name="T3" fmla="*/ 207 h 269"/>
              <a:gd name="T4" fmla="*/ 311 w 373"/>
              <a:gd name="T5" fmla="*/ 61 h 269"/>
              <a:gd name="T6" fmla="*/ 61 w 373"/>
              <a:gd name="T7" fmla="*/ 61 h 269"/>
              <a:gd name="T8" fmla="*/ 61 w 373"/>
              <a:gd name="T9" fmla="*/ 207 h 269"/>
              <a:gd name="T10" fmla="*/ 324 w 373"/>
              <a:gd name="T11" fmla="*/ 268 h 269"/>
              <a:gd name="T12" fmla="*/ 48 w 373"/>
              <a:gd name="T13" fmla="*/ 268 h 269"/>
              <a:gd name="T14" fmla="*/ 48 w 373"/>
              <a:gd name="T15" fmla="*/ 268 h 269"/>
              <a:gd name="T16" fmla="*/ 0 w 373"/>
              <a:gd name="T17" fmla="*/ 220 h 269"/>
              <a:gd name="T18" fmla="*/ 0 w 373"/>
              <a:gd name="T19" fmla="*/ 47 h 269"/>
              <a:gd name="T20" fmla="*/ 0 w 373"/>
              <a:gd name="T21" fmla="*/ 47 h 269"/>
              <a:gd name="T22" fmla="*/ 48 w 373"/>
              <a:gd name="T23" fmla="*/ 0 h 269"/>
              <a:gd name="T24" fmla="*/ 324 w 373"/>
              <a:gd name="T25" fmla="*/ 0 h 269"/>
              <a:gd name="T26" fmla="*/ 324 w 373"/>
              <a:gd name="T27" fmla="*/ 0 h 269"/>
              <a:gd name="T28" fmla="*/ 372 w 373"/>
              <a:gd name="T29" fmla="*/ 47 h 269"/>
              <a:gd name="T30" fmla="*/ 372 w 373"/>
              <a:gd name="T31" fmla="*/ 220 h 269"/>
              <a:gd name="T32" fmla="*/ 372 w 373"/>
              <a:gd name="T33" fmla="*/ 220 h 269"/>
              <a:gd name="T34" fmla="*/ 324 w 373"/>
              <a:gd name="T35" fmla="*/ 26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269">
                <a:moveTo>
                  <a:pt x="61" y="207"/>
                </a:moveTo>
                <a:lnTo>
                  <a:pt x="311" y="207"/>
                </a:lnTo>
                <a:lnTo>
                  <a:pt x="311" y="61"/>
                </a:lnTo>
                <a:lnTo>
                  <a:pt x="61" y="61"/>
                </a:lnTo>
                <a:lnTo>
                  <a:pt x="61" y="207"/>
                </a:lnTo>
                <a:close/>
                <a:moveTo>
                  <a:pt x="324" y="268"/>
                </a:moveTo>
                <a:lnTo>
                  <a:pt x="48" y="268"/>
                </a:lnTo>
                <a:lnTo>
                  <a:pt x="48" y="268"/>
                </a:lnTo>
                <a:cubicBezTo>
                  <a:pt x="21" y="268"/>
                  <a:pt x="0" y="246"/>
                  <a:pt x="0" y="220"/>
                </a:cubicBezTo>
                <a:lnTo>
                  <a:pt x="0" y="47"/>
                </a:lnTo>
                <a:lnTo>
                  <a:pt x="0" y="47"/>
                </a:lnTo>
                <a:cubicBezTo>
                  <a:pt x="0" y="21"/>
                  <a:pt x="21" y="0"/>
                  <a:pt x="48" y="0"/>
                </a:cubicBezTo>
                <a:lnTo>
                  <a:pt x="324" y="0"/>
                </a:lnTo>
                <a:lnTo>
                  <a:pt x="324" y="0"/>
                </a:lnTo>
                <a:cubicBezTo>
                  <a:pt x="350" y="0"/>
                  <a:pt x="372" y="21"/>
                  <a:pt x="372" y="47"/>
                </a:cubicBezTo>
                <a:lnTo>
                  <a:pt x="372" y="220"/>
                </a:lnTo>
                <a:lnTo>
                  <a:pt x="372" y="220"/>
                </a:lnTo>
                <a:cubicBezTo>
                  <a:pt x="372" y="246"/>
                  <a:pt x="350" y="268"/>
                  <a:pt x="324" y="268"/>
                </a:cubicBezTo>
                <a:close/>
              </a:path>
            </a:pathLst>
          </a:custGeom>
          <a:solidFill>
            <a:schemeClr val="bg1"/>
          </a:solidFill>
          <a:ln>
            <a:noFill/>
          </a:ln>
          <a:effectLst/>
        </p:spPr>
        <p:txBody>
          <a:bodyPr wrap="none" anchor="ctr"/>
          <a:lstStyle/>
          <a:p>
            <a:endParaRPr lang="en-US"/>
          </a:p>
        </p:txBody>
      </p:sp>
      <p:sp>
        <p:nvSpPr>
          <p:cNvPr id="42" name="Freeform 472">
            <a:extLst>
              <a:ext uri="{FF2B5EF4-FFF2-40B4-BE49-F238E27FC236}">
                <a16:creationId xmlns:a16="http://schemas.microsoft.com/office/drawing/2014/main" id="{017CF3F7-347E-4FD6-889B-144BF97FA8BF}"/>
              </a:ext>
            </a:extLst>
          </p:cNvPr>
          <p:cNvSpPr>
            <a:spLocks noChangeArrowheads="1"/>
          </p:cNvSpPr>
          <p:nvPr/>
        </p:nvSpPr>
        <p:spPr bwMode="auto">
          <a:xfrm>
            <a:off x="5286622" y="5861035"/>
            <a:ext cx="359376" cy="308757"/>
          </a:xfrm>
          <a:custGeom>
            <a:avLst/>
            <a:gdLst>
              <a:gd name="T0" fmla="*/ 283 w 314"/>
              <a:gd name="T1" fmla="*/ 269 h 270"/>
              <a:gd name="T2" fmla="*/ 283 w 314"/>
              <a:gd name="T3" fmla="*/ 269 h 270"/>
              <a:gd name="T4" fmla="*/ 253 w 314"/>
              <a:gd name="T5" fmla="*/ 238 h 270"/>
              <a:gd name="T6" fmla="*/ 252 w 314"/>
              <a:gd name="T7" fmla="*/ 157 h 270"/>
              <a:gd name="T8" fmla="*/ 252 w 314"/>
              <a:gd name="T9" fmla="*/ 157 h 270"/>
              <a:gd name="T10" fmla="*/ 156 w 314"/>
              <a:gd name="T11" fmla="*/ 60 h 270"/>
              <a:gd name="T12" fmla="*/ 156 w 314"/>
              <a:gd name="T13" fmla="*/ 60 h 270"/>
              <a:gd name="T14" fmla="*/ 60 w 314"/>
              <a:gd name="T15" fmla="*/ 156 h 270"/>
              <a:gd name="T16" fmla="*/ 61 w 314"/>
              <a:gd name="T17" fmla="*/ 238 h 270"/>
              <a:gd name="T18" fmla="*/ 61 w 314"/>
              <a:gd name="T19" fmla="*/ 238 h 270"/>
              <a:gd name="T20" fmla="*/ 31 w 314"/>
              <a:gd name="T21" fmla="*/ 269 h 270"/>
              <a:gd name="T22" fmla="*/ 30 w 314"/>
              <a:gd name="T23" fmla="*/ 269 h 270"/>
              <a:gd name="T24" fmla="*/ 30 w 314"/>
              <a:gd name="T25" fmla="*/ 269 h 270"/>
              <a:gd name="T26" fmla="*/ 0 w 314"/>
              <a:gd name="T27" fmla="*/ 238 h 270"/>
              <a:gd name="T28" fmla="*/ 0 w 314"/>
              <a:gd name="T29" fmla="*/ 157 h 270"/>
              <a:gd name="T30" fmla="*/ 0 w 314"/>
              <a:gd name="T31" fmla="*/ 157 h 270"/>
              <a:gd name="T32" fmla="*/ 156 w 314"/>
              <a:gd name="T33" fmla="*/ 0 h 270"/>
              <a:gd name="T34" fmla="*/ 156 w 314"/>
              <a:gd name="T35" fmla="*/ 0 h 270"/>
              <a:gd name="T36" fmla="*/ 313 w 314"/>
              <a:gd name="T37" fmla="*/ 156 h 270"/>
              <a:gd name="T38" fmla="*/ 313 w 314"/>
              <a:gd name="T39" fmla="*/ 238 h 270"/>
              <a:gd name="T40" fmla="*/ 313 w 314"/>
              <a:gd name="T41" fmla="*/ 238 h 270"/>
              <a:gd name="T42" fmla="*/ 283 w 314"/>
              <a:gd name="T43" fmla="*/ 26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270">
                <a:moveTo>
                  <a:pt x="283" y="269"/>
                </a:moveTo>
                <a:lnTo>
                  <a:pt x="283" y="269"/>
                </a:lnTo>
                <a:cubicBezTo>
                  <a:pt x="266" y="269"/>
                  <a:pt x="253" y="255"/>
                  <a:pt x="253" y="238"/>
                </a:cubicBezTo>
                <a:lnTo>
                  <a:pt x="252" y="157"/>
                </a:lnTo>
                <a:lnTo>
                  <a:pt x="252" y="157"/>
                </a:lnTo>
                <a:cubicBezTo>
                  <a:pt x="252" y="104"/>
                  <a:pt x="209" y="60"/>
                  <a:pt x="156" y="60"/>
                </a:cubicBezTo>
                <a:lnTo>
                  <a:pt x="156" y="60"/>
                </a:lnTo>
                <a:cubicBezTo>
                  <a:pt x="104" y="60"/>
                  <a:pt x="60" y="104"/>
                  <a:pt x="60" y="156"/>
                </a:cubicBezTo>
                <a:lnTo>
                  <a:pt x="61" y="238"/>
                </a:lnTo>
                <a:lnTo>
                  <a:pt x="61" y="238"/>
                </a:lnTo>
                <a:cubicBezTo>
                  <a:pt x="61" y="255"/>
                  <a:pt x="47" y="269"/>
                  <a:pt x="31" y="269"/>
                </a:cubicBezTo>
                <a:lnTo>
                  <a:pt x="30" y="269"/>
                </a:lnTo>
                <a:lnTo>
                  <a:pt x="30" y="269"/>
                </a:lnTo>
                <a:cubicBezTo>
                  <a:pt x="14" y="269"/>
                  <a:pt x="0" y="255"/>
                  <a:pt x="0" y="238"/>
                </a:cubicBezTo>
                <a:lnTo>
                  <a:pt x="0" y="157"/>
                </a:lnTo>
                <a:lnTo>
                  <a:pt x="0" y="157"/>
                </a:lnTo>
                <a:cubicBezTo>
                  <a:pt x="0" y="70"/>
                  <a:pt x="70" y="0"/>
                  <a:pt x="156" y="0"/>
                </a:cubicBezTo>
                <a:lnTo>
                  <a:pt x="156" y="0"/>
                </a:lnTo>
                <a:cubicBezTo>
                  <a:pt x="243" y="0"/>
                  <a:pt x="313" y="70"/>
                  <a:pt x="313" y="156"/>
                </a:cubicBezTo>
                <a:lnTo>
                  <a:pt x="313" y="238"/>
                </a:lnTo>
                <a:lnTo>
                  <a:pt x="313" y="238"/>
                </a:lnTo>
                <a:cubicBezTo>
                  <a:pt x="313" y="255"/>
                  <a:pt x="300" y="269"/>
                  <a:pt x="283" y="269"/>
                </a:cubicBezTo>
              </a:path>
            </a:pathLst>
          </a:custGeom>
          <a:solidFill>
            <a:schemeClr val="bg1"/>
          </a:solidFill>
          <a:ln>
            <a:noFill/>
          </a:ln>
          <a:effectLst/>
        </p:spPr>
        <p:txBody>
          <a:bodyPr wrap="none" anchor="ctr"/>
          <a:lstStyle/>
          <a:p>
            <a:endParaRPr lang="en-US"/>
          </a:p>
        </p:txBody>
      </p:sp>
      <p:sp>
        <p:nvSpPr>
          <p:cNvPr id="43" name="Freeform 473">
            <a:extLst>
              <a:ext uri="{FF2B5EF4-FFF2-40B4-BE49-F238E27FC236}">
                <a16:creationId xmlns:a16="http://schemas.microsoft.com/office/drawing/2014/main" id="{9CB805A8-430A-4B7C-863D-33D59FE412A8}"/>
              </a:ext>
            </a:extLst>
          </p:cNvPr>
          <p:cNvSpPr>
            <a:spLocks noChangeArrowheads="1"/>
          </p:cNvSpPr>
          <p:nvPr/>
        </p:nvSpPr>
        <p:spPr bwMode="auto">
          <a:xfrm>
            <a:off x="9458428" y="5699064"/>
            <a:ext cx="840229" cy="865535"/>
          </a:xfrm>
          <a:custGeom>
            <a:avLst/>
            <a:gdLst>
              <a:gd name="T0" fmla="*/ 725 w 732"/>
              <a:gd name="T1" fmla="*/ 216 h 752"/>
              <a:gd name="T2" fmla="*/ 726 w 732"/>
              <a:gd name="T3" fmla="*/ 215 h 752"/>
              <a:gd name="T4" fmla="*/ 727 w 732"/>
              <a:gd name="T5" fmla="*/ 214 h 752"/>
              <a:gd name="T6" fmla="*/ 727 w 732"/>
              <a:gd name="T7" fmla="*/ 213 h 752"/>
              <a:gd name="T8" fmla="*/ 728 w 732"/>
              <a:gd name="T9" fmla="*/ 211 h 752"/>
              <a:gd name="T10" fmla="*/ 729 w 732"/>
              <a:gd name="T11" fmla="*/ 210 h 752"/>
              <a:gd name="T12" fmla="*/ 729 w 732"/>
              <a:gd name="T13" fmla="*/ 209 h 752"/>
              <a:gd name="T14" fmla="*/ 730 w 732"/>
              <a:gd name="T15" fmla="*/ 207 h 752"/>
              <a:gd name="T16" fmla="*/ 730 w 732"/>
              <a:gd name="T17" fmla="*/ 205 h 752"/>
              <a:gd name="T18" fmla="*/ 731 w 732"/>
              <a:gd name="T19" fmla="*/ 204 h 752"/>
              <a:gd name="T20" fmla="*/ 731 w 732"/>
              <a:gd name="T21" fmla="*/ 203 h 752"/>
              <a:gd name="T22" fmla="*/ 731 w 732"/>
              <a:gd name="T23" fmla="*/ 201 h 752"/>
              <a:gd name="T24" fmla="*/ 731 w 732"/>
              <a:gd name="T25" fmla="*/ 198 h 752"/>
              <a:gd name="T26" fmla="*/ 731 w 732"/>
              <a:gd name="T27" fmla="*/ 195 h 752"/>
              <a:gd name="T28" fmla="*/ 731 w 732"/>
              <a:gd name="T29" fmla="*/ 194 h 752"/>
              <a:gd name="T30" fmla="*/ 731 w 732"/>
              <a:gd name="T31" fmla="*/ 192 h 752"/>
              <a:gd name="T32" fmla="*/ 730 w 732"/>
              <a:gd name="T33" fmla="*/ 191 h 752"/>
              <a:gd name="T34" fmla="*/ 730 w 732"/>
              <a:gd name="T35" fmla="*/ 190 h 752"/>
              <a:gd name="T36" fmla="*/ 729 w 732"/>
              <a:gd name="T37" fmla="*/ 188 h 752"/>
              <a:gd name="T38" fmla="*/ 729 w 732"/>
              <a:gd name="T39" fmla="*/ 187 h 752"/>
              <a:gd name="T40" fmla="*/ 728 w 732"/>
              <a:gd name="T41" fmla="*/ 185 h 752"/>
              <a:gd name="T42" fmla="*/ 727 w 732"/>
              <a:gd name="T43" fmla="*/ 184 h 752"/>
              <a:gd name="T44" fmla="*/ 727 w 732"/>
              <a:gd name="T45" fmla="*/ 183 h 752"/>
              <a:gd name="T46" fmla="*/ 726 w 732"/>
              <a:gd name="T47" fmla="*/ 182 h 752"/>
              <a:gd name="T48" fmla="*/ 725 w 732"/>
              <a:gd name="T49" fmla="*/ 180 h 752"/>
              <a:gd name="T50" fmla="*/ 724 w 732"/>
              <a:gd name="T51" fmla="*/ 179 h 752"/>
              <a:gd name="T52" fmla="*/ 722 w 732"/>
              <a:gd name="T53" fmla="*/ 177 h 752"/>
              <a:gd name="T54" fmla="*/ 557 w 732"/>
              <a:gd name="T55" fmla="*/ 12 h 752"/>
              <a:gd name="T56" fmla="*/ 515 w 732"/>
              <a:gd name="T57" fmla="*/ 12 h 752"/>
              <a:gd name="T58" fmla="*/ 627 w 732"/>
              <a:gd name="T59" fmla="*/ 168 h 752"/>
              <a:gd name="T60" fmla="*/ 331 w 732"/>
              <a:gd name="T61" fmla="*/ 168 h 752"/>
              <a:gd name="T62" fmla="*/ 154 w 732"/>
              <a:gd name="T63" fmla="*/ 208 h 752"/>
              <a:gd name="T64" fmla="*/ 51 w 732"/>
              <a:gd name="T65" fmla="*/ 325 h 752"/>
              <a:gd name="T66" fmla="*/ 8 w 732"/>
              <a:gd name="T67" fmla="*/ 499 h 752"/>
              <a:gd name="T68" fmla="*/ 0 w 732"/>
              <a:gd name="T69" fmla="*/ 720 h 752"/>
              <a:gd name="T70" fmla="*/ 30 w 732"/>
              <a:gd name="T71" fmla="*/ 751 h 752"/>
              <a:gd name="T72" fmla="*/ 60 w 732"/>
              <a:gd name="T73" fmla="*/ 720 h 752"/>
              <a:gd name="T74" fmla="*/ 106 w 732"/>
              <a:gd name="T75" fmla="*/ 351 h 752"/>
              <a:gd name="T76" fmla="*/ 627 w 732"/>
              <a:gd name="T77" fmla="*/ 229 h 752"/>
              <a:gd name="T78" fmla="*/ 515 w 732"/>
              <a:gd name="T79" fmla="*/ 341 h 752"/>
              <a:gd name="T80" fmla="*/ 515 w 732"/>
              <a:gd name="T81" fmla="*/ 384 h 752"/>
              <a:gd name="T82" fmla="*/ 536 w 732"/>
              <a:gd name="T83" fmla="*/ 393 h 752"/>
              <a:gd name="T84" fmla="*/ 722 w 732"/>
              <a:gd name="T85" fmla="*/ 220 h 752"/>
              <a:gd name="T86" fmla="*/ 722 w 732"/>
              <a:gd name="T87" fmla="*/ 220 h 752"/>
              <a:gd name="T88" fmla="*/ 724 w 732"/>
              <a:gd name="T89" fmla="*/ 218 h 752"/>
              <a:gd name="T90" fmla="*/ 725 w 732"/>
              <a:gd name="T91" fmla="*/ 216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2" h="752">
                <a:moveTo>
                  <a:pt x="725" y="216"/>
                </a:moveTo>
                <a:lnTo>
                  <a:pt x="725" y="216"/>
                </a:lnTo>
                <a:lnTo>
                  <a:pt x="726" y="215"/>
                </a:lnTo>
                <a:lnTo>
                  <a:pt x="726" y="215"/>
                </a:lnTo>
                <a:cubicBezTo>
                  <a:pt x="726" y="215"/>
                  <a:pt x="726" y="214"/>
                  <a:pt x="727" y="214"/>
                </a:cubicBezTo>
                <a:lnTo>
                  <a:pt x="727" y="214"/>
                </a:lnTo>
                <a:lnTo>
                  <a:pt x="727" y="213"/>
                </a:lnTo>
                <a:lnTo>
                  <a:pt x="727" y="213"/>
                </a:lnTo>
                <a:cubicBezTo>
                  <a:pt x="727" y="212"/>
                  <a:pt x="728" y="212"/>
                  <a:pt x="728" y="211"/>
                </a:cubicBezTo>
                <a:lnTo>
                  <a:pt x="728" y="211"/>
                </a:lnTo>
                <a:lnTo>
                  <a:pt x="729" y="210"/>
                </a:lnTo>
                <a:lnTo>
                  <a:pt x="729" y="210"/>
                </a:lnTo>
                <a:cubicBezTo>
                  <a:pt x="729" y="209"/>
                  <a:pt x="729" y="209"/>
                  <a:pt x="729" y="209"/>
                </a:cubicBezTo>
                <a:lnTo>
                  <a:pt x="729" y="209"/>
                </a:lnTo>
                <a:cubicBezTo>
                  <a:pt x="729" y="208"/>
                  <a:pt x="729" y="207"/>
                  <a:pt x="730" y="207"/>
                </a:cubicBezTo>
                <a:lnTo>
                  <a:pt x="730" y="207"/>
                </a:lnTo>
                <a:cubicBezTo>
                  <a:pt x="730" y="207"/>
                  <a:pt x="730" y="206"/>
                  <a:pt x="730" y="205"/>
                </a:cubicBezTo>
                <a:lnTo>
                  <a:pt x="730" y="205"/>
                </a:lnTo>
                <a:cubicBezTo>
                  <a:pt x="730" y="205"/>
                  <a:pt x="731" y="205"/>
                  <a:pt x="731" y="204"/>
                </a:cubicBezTo>
                <a:lnTo>
                  <a:pt x="731" y="204"/>
                </a:lnTo>
                <a:lnTo>
                  <a:pt x="731" y="203"/>
                </a:lnTo>
                <a:lnTo>
                  <a:pt x="731" y="203"/>
                </a:lnTo>
                <a:cubicBezTo>
                  <a:pt x="731" y="202"/>
                  <a:pt x="731" y="202"/>
                  <a:pt x="731" y="201"/>
                </a:cubicBezTo>
                <a:lnTo>
                  <a:pt x="731" y="201"/>
                </a:lnTo>
                <a:cubicBezTo>
                  <a:pt x="731" y="200"/>
                  <a:pt x="731" y="199"/>
                  <a:pt x="731" y="198"/>
                </a:cubicBezTo>
                <a:lnTo>
                  <a:pt x="731" y="198"/>
                </a:lnTo>
                <a:lnTo>
                  <a:pt x="731" y="198"/>
                </a:lnTo>
                <a:cubicBezTo>
                  <a:pt x="731" y="197"/>
                  <a:pt x="731" y="196"/>
                  <a:pt x="731" y="195"/>
                </a:cubicBezTo>
                <a:lnTo>
                  <a:pt x="731" y="195"/>
                </a:lnTo>
                <a:cubicBezTo>
                  <a:pt x="731" y="194"/>
                  <a:pt x="731" y="194"/>
                  <a:pt x="731" y="194"/>
                </a:cubicBezTo>
                <a:lnTo>
                  <a:pt x="731" y="194"/>
                </a:lnTo>
                <a:cubicBezTo>
                  <a:pt x="731" y="193"/>
                  <a:pt x="731" y="193"/>
                  <a:pt x="731" y="192"/>
                </a:cubicBezTo>
                <a:lnTo>
                  <a:pt x="731" y="192"/>
                </a:lnTo>
                <a:lnTo>
                  <a:pt x="730" y="191"/>
                </a:lnTo>
                <a:lnTo>
                  <a:pt x="730" y="191"/>
                </a:lnTo>
                <a:cubicBezTo>
                  <a:pt x="730" y="190"/>
                  <a:pt x="730" y="190"/>
                  <a:pt x="730" y="190"/>
                </a:cubicBezTo>
                <a:lnTo>
                  <a:pt x="730" y="190"/>
                </a:lnTo>
                <a:cubicBezTo>
                  <a:pt x="729" y="189"/>
                  <a:pt x="729" y="188"/>
                  <a:pt x="729" y="188"/>
                </a:cubicBezTo>
                <a:lnTo>
                  <a:pt x="729" y="188"/>
                </a:lnTo>
                <a:lnTo>
                  <a:pt x="729" y="187"/>
                </a:lnTo>
                <a:lnTo>
                  <a:pt x="729" y="187"/>
                </a:lnTo>
                <a:cubicBezTo>
                  <a:pt x="729" y="186"/>
                  <a:pt x="728" y="186"/>
                  <a:pt x="728" y="185"/>
                </a:cubicBezTo>
                <a:lnTo>
                  <a:pt x="728" y="185"/>
                </a:lnTo>
                <a:lnTo>
                  <a:pt x="727" y="184"/>
                </a:lnTo>
                <a:lnTo>
                  <a:pt x="727" y="184"/>
                </a:lnTo>
                <a:cubicBezTo>
                  <a:pt x="727" y="183"/>
                  <a:pt x="727" y="183"/>
                  <a:pt x="727" y="183"/>
                </a:cubicBezTo>
                <a:lnTo>
                  <a:pt x="727" y="183"/>
                </a:lnTo>
                <a:cubicBezTo>
                  <a:pt x="726" y="182"/>
                  <a:pt x="726" y="182"/>
                  <a:pt x="726" y="182"/>
                </a:cubicBezTo>
                <a:lnTo>
                  <a:pt x="726" y="182"/>
                </a:lnTo>
                <a:cubicBezTo>
                  <a:pt x="726" y="181"/>
                  <a:pt x="725" y="180"/>
                  <a:pt x="725" y="180"/>
                </a:cubicBezTo>
                <a:lnTo>
                  <a:pt x="725" y="180"/>
                </a:lnTo>
                <a:cubicBezTo>
                  <a:pt x="724" y="180"/>
                  <a:pt x="724" y="179"/>
                  <a:pt x="724" y="179"/>
                </a:cubicBezTo>
                <a:lnTo>
                  <a:pt x="724" y="179"/>
                </a:lnTo>
                <a:cubicBezTo>
                  <a:pt x="723" y="178"/>
                  <a:pt x="722" y="177"/>
                  <a:pt x="722" y="177"/>
                </a:cubicBezTo>
                <a:lnTo>
                  <a:pt x="557" y="12"/>
                </a:lnTo>
                <a:lnTo>
                  <a:pt x="557" y="12"/>
                </a:lnTo>
                <a:cubicBezTo>
                  <a:pt x="546" y="0"/>
                  <a:pt x="526" y="0"/>
                  <a:pt x="515" y="12"/>
                </a:cubicBezTo>
                <a:lnTo>
                  <a:pt x="515" y="12"/>
                </a:lnTo>
                <a:cubicBezTo>
                  <a:pt x="502" y="24"/>
                  <a:pt x="502" y="43"/>
                  <a:pt x="515" y="55"/>
                </a:cubicBezTo>
                <a:lnTo>
                  <a:pt x="627" y="168"/>
                </a:lnTo>
                <a:lnTo>
                  <a:pt x="331" y="168"/>
                </a:lnTo>
                <a:lnTo>
                  <a:pt x="331" y="168"/>
                </a:lnTo>
                <a:cubicBezTo>
                  <a:pt x="259" y="168"/>
                  <a:pt x="201" y="181"/>
                  <a:pt x="154" y="208"/>
                </a:cubicBezTo>
                <a:lnTo>
                  <a:pt x="154" y="208"/>
                </a:lnTo>
                <a:cubicBezTo>
                  <a:pt x="109" y="234"/>
                  <a:pt x="75" y="273"/>
                  <a:pt x="51" y="325"/>
                </a:cubicBezTo>
                <a:lnTo>
                  <a:pt x="51" y="325"/>
                </a:lnTo>
                <a:cubicBezTo>
                  <a:pt x="30" y="371"/>
                  <a:pt x="16" y="427"/>
                  <a:pt x="8" y="499"/>
                </a:cubicBezTo>
                <a:lnTo>
                  <a:pt x="8" y="499"/>
                </a:lnTo>
                <a:cubicBezTo>
                  <a:pt x="2" y="555"/>
                  <a:pt x="0" y="624"/>
                  <a:pt x="0" y="720"/>
                </a:cubicBezTo>
                <a:lnTo>
                  <a:pt x="0" y="720"/>
                </a:lnTo>
                <a:cubicBezTo>
                  <a:pt x="0" y="737"/>
                  <a:pt x="13" y="751"/>
                  <a:pt x="30" y="751"/>
                </a:cubicBezTo>
                <a:lnTo>
                  <a:pt x="30" y="751"/>
                </a:lnTo>
                <a:cubicBezTo>
                  <a:pt x="47" y="751"/>
                  <a:pt x="60" y="737"/>
                  <a:pt x="60" y="720"/>
                </a:cubicBezTo>
                <a:lnTo>
                  <a:pt x="60" y="720"/>
                </a:lnTo>
                <a:cubicBezTo>
                  <a:pt x="60" y="558"/>
                  <a:pt x="68" y="434"/>
                  <a:pt x="106" y="351"/>
                </a:cubicBezTo>
                <a:lnTo>
                  <a:pt x="106" y="351"/>
                </a:lnTo>
                <a:cubicBezTo>
                  <a:pt x="145" y="266"/>
                  <a:pt x="214" y="229"/>
                  <a:pt x="331" y="229"/>
                </a:cubicBezTo>
                <a:lnTo>
                  <a:pt x="627" y="229"/>
                </a:lnTo>
                <a:lnTo>
                  <a:pt x="515" y="341"/>
                </a:lnTo>
                <a:lnTo>
                  <a:pt x="515" y="341"/>
                </a:lnTo>
                <a:cubicBezTo>
                  <a:pt x="502" y="353"/>
                  <a:pt x="502" y="372"/>
                  <a:pt x="515" y="384"/>
                </a:cubicBezTo>
                <a:lnTo>
                  <a:pt x="515" y="384"/>
                </a:lnTo>
                <a:cubicBezTo>
                  <a:pt x="520" y="390"/>
                  <a:pt x="528" y="393"/>
                  <a:pt x="536" y="393"/>
                </a:cubicBezTo>
                <a:lnTo>
                  <a:pt x="536" y="393"/>
                </a:lnTo>
                <a:cubicBezTo>
                  <a:pt x="543" y="393"/>
                  <a:pt x="551" y="390"/>
                  <a:pt x="557" y="384"/>
                </a:cubicBezTo>
                <a:lnTo>
                  <a:pt x="722" y="220"/>
                </a:lnTo>
                <a:lnTo>
                  <a:pt x="722" y="220"/>
                </a:lnTo>
                <a:lnTo>
                  <a:pt x="722" y="220"/>
                </a:lnTo>
                <a:lnTo>
                  <a:pt x="722" y="220"/>
                </a:lnTo>
                <a:cubicBezTo>
                  <a:pt x="723" y="219"/>
                  <a:pt x="723" y="218"/>
                  <a:pt x="724" y="218"/>
                </a:cubicBezTo>
                <a:lnTo>
                  <a:pt x="724" y="218"/>
                </a:lnTo>
                <a:cubicBezTo>
                  <a:pt x="724" y="217"/>
                  <a:pt x="724" y="216"/>
                  <a:pt x="725" y="216"/>
                </a:cubicBezTo>
              </a:path>
            </a:pathLst>
          </a:custGeom>
          <a:solidFill>
            <a:schemeClr val="bg1"/>
          </a:solidFill>
          <a:ln>
            <a:noFill/>
          </a:ln>
          <a:effectLst/>
        </p:spPr>
        <p:txBody>
          <a:bodyPr wrap="none" anchor="ctr"/>
          <a:lstStyle/>
          <a:p>
            <a:endParaRPr lang="en-US"/>
          </a:p>
        </p:txBody>
      </p:sp>
      <p:pic>
        <p:nvPicPr>
          <p:cNvPr id="44" name="Graphic 43" descr="Steering Wheel">
            <a:extLst>
              <a:ext uri="{FF2B5EF4-FFF2-40B4-BE49-F238E27FC236}">
                <a16:creationId xmlns:a16="http://schemas.microsoft.com/office/drawing/2014/main" id="{2A6BA2B5-A569-4982-A1DE-CED01F2BD4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658561" y="5520762"/>
            <a:ext cx="1402484" cy="1402484"/>
          </a:xfrm>
          <a:prstGeom prst="rect">
            <a:avLst/>
          </a:prstGeom>
        </p:spPr>
      </p:pic>
      <p:pic>
        <p:nvPicPr>
          <p:cNvPr id="45" name="Graphic 44" descr="Web cam">
            <a:extLst>
              <a:ext uri="{FF2B5EF4-FFF2-40B4-BE49-F238E27FC236}">
                <a16:creationId xmlns:a16="http://schemas.microsoft.com/office/drawing/2014/main" id="{87B1FE42-FCD6-45C5-803E-BC17FA264E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064116" y="5519849"/>
            <a:ext cx="1583322" cy="1583322"/>
          </a:xfrm>
          <a:prstGeom prst="rect">
            <a:avLst/>
          </a:prstGeom>
        </p:spPr>
      </p:pic>
    </p:spTree>
    <p:extLst>
      <p:ext uri="{BB962C8B-B14F-4D97-AF65-F5344CB8AC3E}">
        <p14:creationId xmlns:p14="http://schemas.microsoft.com/office/powerpoint/2010/main" val="17098490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 name="CuadroTexto 754"/>
          <p:cNvSpPr txBox="1"/>
          <p:nvPr/>
        </p:nvSpPr>
        <p:spPr>
          <a:xfrm>
            <a:off x="3314322" y="1472269"/>
            <a:ext cx="17128407" cy="1446550"/>
          </a:xfrm>
          <a:prstGeom prst="rect">
            <a:avLst/>
          </a:prstGeom>
          <a:noFill/>
        </p:spPr>
        <p:txBody>
          <a:bodyPr wrap="none" rtlCol="0">
            <a:spAutoFit/>
          </a:bodyPr>
          <a:lstStyle/>
          <a:p>
            <a:pPr algn="ctr"/>
            <a:r>
              <a:rPr lang="en-US" sz="8800" b="1" dirty="0">
                <a:solidFill>
                  <a:schemeClr val="tx2"/>
                </a:solidFill>
                <a:latin typeface="Lato Heavy" charset="0"/>
                <a:ea typeface="Lato Heavy" charset="0"/>
                <a:cs typeface="Lato Heavy" charset="0"/>
              </a:rPr>
              <a:t>Proposed Navigation Algorithm</a:t>
            </a:r>
          </a:p>
        </p:txBody>
      </p:sp>
      <p:sp>
        <p:nvSpPr>
          <p:cNvPr id="22" name="CuadroTexto 755">
            <a:extLst>
              <a:ext uri="{FF2B5EF4-FFF2-40B4-BE49-F238E27FC236}">
                <a16:creationId xmlns:a16="http://schemas.microsoft.com/office/drawing/2014/main" id="{EEA5FA21-F047-4125-AC24-0F10372EB947}"/>
              </a:ext>
            </a:extLst>
          </p:cNvPr>
          <p:cNvSpPr txBox="1"/>
          <p:nvPr/>
        </p:nvSpPr>
        <p:spPr>
          <a:xfrm>
            <a:off x="1591967" y="4212447"/>
            <a:ext cx="9792568" cy="1200329"/>
          </a:xfrm>
          <a:prstGeom prst="rect">
            <a:avLst/>
          </a:prstGeom>
          <a:noFill/>
        </p:spPr>
        <p:txBody>
          <a:bodyPr wrap="square" rtlCol="0">
            <a:spAutoFit/>
          </a:bodyPr>
          <a:lstStyle/>
          <a:p>
            <a:r>
              <a:rPr lang="en-US" dirty="0">
                <a:latin typeface="Lato Light" charset="0"/>
                <a:ea typeface="Lato Light" charset="0"/>
                <a:cs typeface="Lato Light" charset="0"/>
              </a:rPr>
              <a:t>The overall PID control function can be expressed mathematically as :</a:t>
            </a:r>
          </a:p>
        </p:txBody>
      </p:sp>
      <p:pic>
        <p:nvPicPr>
          <p:cNvPr id="3" name="Picture 2">
            <a:extLst>
              <a:ext uri="{FF2B5EF4-FFF2-40B4-BE49-F238E27FC236}">
                <a16:creationId xmlns:a16="http://schemas.microsoft.com/office/drawing/2014/main" id="{1D425CFD-3057-4568-AF89-3F606DE5E307}"/>
              </a:ext>
            </a:extLst>
          </p:cNvPr>
          <p:cNvPicPr>
            <a:picLocks noChangeAspect="1"/>
          </p:cNvPicPr>
          <p:nvPr/>
        </p:nvPicPr>
        <p:blipFill>
          <a:blip r:embed="rId3"/>
          <a:stretch>
            <a:fillRect/>
          </a:stretch>
        </p:blipFill>
        <p:spPr>
          <a:xfrm>
            <a:off x="2089989" y="5936004"/>
            <a:ext cx="7258050" cy="1276350"/>
          </a:xfrm>
          <a:prstGeom prst="rect">
            <a:avLst/>
          </a:prstGeom>
        </p:spPr>
      </p:pic>
      <p:sp>
        <p:nvSpPr>
          <p:cNvPr id="25" name="CuadroTexto 755">
            <a:extLst>
              <a:ext uri="{FF2B5EF4-FFF2-40B4-BE49-F238E27FC236}">
                <a16:creationId xmlns:a16="http://schemas.microsoft.com/office/drawing/2014/main" id="{AD57570A-AA8E-4898-A3A7-2CB9BF42A761}"/>
              </a:ext>
            </a:extLst>
          </p:cNvPr>
          <p:cNvSpPr txBox="1"/>
          <p:nvPr/>
        </p:nvSpPr>
        <p:spPr>
          <a:xfrm>
            <a:off x="1591968" y="7753366"/>
            <a:ext cx="9792568" cy="4524315"/>
          </a:xfrm>
          <a:prstGeom prst="rect">
            <a:avLst/>
          </a:prstGeom>
          <a:noFill/>
        </p:spPr>
        <p:txBody>
          <a:bodyPr wrap="square" rtlCol="0">
            <a:spAutoFit/>
          </a:bodyPr>
          <a:lstStyle/>
          <a:p>
            <a:r>
              <a:rPr lang="en-US" dirty="0">
                <a:latin typeface="Lato Light" charset="0"/>
                <a:ea typeface="Lato Light" charset="0"/>
                <a:cs typeface="Lato Light" charset="0"/>
              </a:rPr>
              <a:t>A PID-only controller can be used to robustly track and follow simple paths up to speeds of around 1 meter per second. In several cases, the classical PID controller leads to line loss due to extreme changes in the path curvature. One can visualize how the PID-only controller, due to its feedback dependency, can suffer from accidental line loss. </a:t>
            </a:r>
          </a:p>
        </p:txBody>
      </p:sp>
      <p:pic>
        <p:nvPicPr>
          <p:cNvPr id="5" name="Picture 4" descr="A close up of a sign&#10;&#10;Description automatically generated">
            <a:extLst>
              <a:ext uri="{FF2B5EF4-FFF2-40B4-BE49-F238E27FC236}">
                <a16:creationId xmlns:a16="http://schemas.microsoft.com/office/drawing/2014/main" id="{EA66B516-E394-4BF4-BF57-4F28EBC693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05253" y="4212447"/>
            <a:ext cx="9983593" cy="7716327"/>
          </a:xfrm>
          <a:prstGeom prst="rect">
            <a:avLst/>
          </a:prstGeom>
        </p:spPr>
      </p:pic>
    </p:spTree>
    <p:extLst>
      <p:ext uri="{BB962C8B-B14F-4D97-AF65-F5344CB8AC3E}">
        <p14:creationId xmlns:p14="http://schemas.microsoft.com/office/powerpoint/2010/main" val="4423238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 name="CuadroTexto 754"/>
          <p:cNvSpPr txBox="1"/>
          <p:nvPr/>
        </p:nvSpPr>
        <p:spPr>
          <a:xfrm>
            <a:off x="3314322" y="1472269"/>
            <a:ext cx="17128407" cy="1446550"/>
          </a:xfrm>
          <a:prstGeom prst="rect">
            <a:avLst/>
          </a:prstGeom>
          <a:noFill/>
        </p:spPr>
        <p:txBody>
          <a:bodyPr wrap="none" rtlCol="0">
            <a:spAutoFit/>
          </a:bodyPr>
          <a:lstStyle/>
          <a:p>
            <a:pPr algn="ctr"/>
            <a:r>
              <a:rPr lang="en-US" sz="8800" b="1" dirty="0">
                <a:solidFill>
                  <a:schemeClr val="tx2"/>
                </a:solidFill>
                <a:latin typeface="Lato Heavy" charset="0"/>
                <a:ea typeface="Lato Heavy" charset="0"/>
                <a:cs typeface="Lato Heavy" charset="0"/>
              </a:rPr>
              <a:t>Proposed Navigation Algorithm</a:t>
            </a:r>
          </a:p>
        </p:txBody>
      </p:sp>
      <p:sp>
        <p:nvSpPr>
          <p:cNvPr id="22" name="CuadroTexto 755">
            <a:extLst>
              <a:ext uri="{FF2B5EF4-FFF2-40B4-BE49-F238E27FC236}">
                <a16:creationId xmlns:a16="http://schemas.microsoft.com/office/drawing/2014/main" id="{EEA5FA21-F047-4125-AC24-0F10372EB947}"/>
              </a:ext>
            </a:extLst>
          </p:cNvPr>
          <p:cNvSpPr txBox="1"/>
          <p:nvPr/>
        </p:nvSpPr>
        <p:spPr>
          <a:xfrm>
            <a:off x="1591967" y="6522186"/>
            <a:ext cx="9792568" cy="3416320"/>
          </a:xfrm>
          <a:prstGeom prst="rect">
            <a:avLst/>
          </a:prstGeom>
          <a:noFill/>
        </p:spPr>
        <p:txBody>
          <a:bodyPr wrap="square" rtlCol="0">
            <a:spAutoFit/>
          </a:bodyPr>
          <a:lstStyle/>
          <a:p>
            <a:r>
              <a:rPr lang="en-US" dirty="0">
                <a:latin typeface="Lato Light" charset="0"/>
                <a:ea typeface="Lato Light" charset="0"/>
                <a:cs typeface="Lato Light" charset="0"/>
              </a:rPr>
              <a:t>Our proposed method strives to correct these limitations by adding an anticipatory control, via the addition of an input from a new feed-forward system that can greatly enhance the ability of the PID controller to react timely in fast non-linear deviations from the set-point. </a:t>
            </a:r>
          </a:p>
        </p:txBody>
      </p:sp>
      <p:sp>
        <p:nvSpPr>
          <p:cNvPr id="7" name="Freeform 250">
            <a:extLst>
              <a:ext uri="{FF2B5EF4-FFF2-40B4-BE49-F238E27FC236}">
                <a16:creationId xmlns:a16="http://schemas.microsoft.com/office/drawing/2014/main" id="{F289B135-E832-4CB7-A18E-18839AD08B73}"/>
              </a:ext>
            </a:extLst>
          </p:cNvPr>
          <p:cNvSpPr>
            <a:spLocks noChangeArrowheads="1"/>
          </p:cNvSpPr>
          <p:nvPr/>
        </p:nvSpPr>
        <p:spPr bwMode="auto">
          <a:xfrm>
            <a:off x="12484708" y="6634836"/>
            <a:ext cx="4668940" cy="5170435"/>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chemeClr val="accent3"/>
          </a:solidFill>
          <a:ln>
            <a:noFill/>
          </a:ln>
          <a:effectLst/>
        </p:spPr>
        <p:txBody>
          <a:bodyPr wrap="none" anchor="ctr"/>
          <a:lstStyle/>
          <a:p>
            <a:endParaRPr lang="en-US"/>
          </a:p>
        </p:txBody>
      </p:sp>
      <p:sp>
        <p:nvSpPr>
          <p:cNvPr id="8" name="Freeform 251">
            <a:extLst>
              <a:ext uri="{FF2B5EF4-FFF2-40B4-BE49-F238E27FC236}">
                <a16:creationId xmlns:a16="http://schemas.microsoft.com/office/drawing/2014/main" id="{2FC323F3-BC7B-4004-A7EA-AA457889E384}"/>
              </a:ext>
            </a:extLst>
          </p:cNvPr>
          <p:cNvSpPr>
            <a:spLocks noChangeArrowheads="1"/>
          </p:cNvSpPr>
          <p:nvPr/>
        </p:nvSpPr>
        <p:spPr bwMode="auto">
          <a:xfrm>
            <a:off x="15002226" y="6524506"/>
            <a:ext cx="2362052" cy="2046109"/>
          </a:xfrm>
          <a:custGeom>
            <a:avLst/>
            <a:gdLst>
              <a:gd name="T0" fmla="*/ 896 w 2076"/>
              <a:gd name="T1" fmla="*/ 1687 h 1797"/>
              <a:gd name="T2" fmla="*/ 63 w 2076"/>
              <a:gd name="T3" fmla="*/ 246 h 1797"/>
              <a:gd name="T4" fmla="*/ 63 w 2076"/>
              <a:gd name="T5" fmla="*/ 246 h 1797"/>
              <a:gd name="T6" fmla="*/ 205 w 2076"/>
              <a:gd name="T7" fmla="*/ 0 h 1797"/>
              <a:gd name="T8" fmla="*/ 1870 w 2076"/>
              <a:gd name="T9" fmla="*/ 0 h 1797"/>
              <a:gd name="T10" fmla="*/ 1870 w 2076"/>
              <a:gd name="T11" fmla="*/ 0 h 1797"/>
              <a:gd name="T12" fmla="*/ 2012 w 2076"/>
              <a:gd name="T13" fmla="*/ 246 h 1797"/>
              <a:gd name="T14" fmla="*/ 1180 w 2076"/>
              <a:gd name="T15" fmla="*/ 1687 h 1797"/>
              <a:gd name="T16" fmla="*/ 1180 w 2076"/>
              <a:gd name="T17" fmla="*/ 1687 h 1797"/>
              <a:gd name="T18" fmla="*/ 896 w 2076"/>
              <a:gd name="T19" fmla="*/ 1687 h 1797"/>
              <a:gd name="T20" fmla="*/ 63 w 2076"/>
              <a:gd name="T21" fmla="*/ 246 h 1797"/>
              <a:gd name="T22" fmla="*/ 63 w 2076"/>
              <a:gd name="T23" fmla="*/ 246 h 1797"/>
              <a:gd name="T24" fmla="*/ 205 w 2076"/>
              <a:gd name="T25" fmla="*/ 0 h 1797"/>
              <a:gd name="T26" fmla="*/ 1870 w 2076"/>
              <a:gd name="T27" fmla="*/ 0 h 1797"/>
              <a:gd name="T28" fmla="*/ 1870 w 2076"/>
              <a:gd name="T29" fmla="*/ 0 h 1797"/>
              <a:gd name="T30" fmla="*/ 2012 w 2076"/>
              <a:gd name="T31" fmla="*/ 246 h 1797"/>
              <a:gd name="T32" fmla="*/ 1180 w 2076"/>
              <a:gd name="T33" fmla="*/ 1687 h 1797"/>
              <a:gd name="T34" fmla="*/ 1180 w 2076"/>
              <a:gd name="T35" fmla="*/ 1687 h 1797"/>
              <a:gd name="T36" fmla="*/ 896 w 2076"/>
              <a:gd name="T37" fmla="*/ 1687 h 1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76" h="1797">
                <a:moveTo>
                  <a:pt x="896" y="1687"/>
                </a:moveTo>
                <a:lnTo>
                  <a:pt x="63" y="246"/>
                </a:lnTo>
                <a:lnTo>
                  <a:pt x="63" y="246"/>
                </a:lnTo>
                <a:cubicBezTo>
                  <a:pt x="0" y="136"/>
                  <a:pt x="79" y="0"/>
                  <a:pt x="205" y="0"/>
                </a:cubicBezTo>
                <a:lnTo>
                  <a:pt x="1870" y="0"/>
                </a:lnTo>
                <a:lnTo>
                  <a:pt x="1870" y="0"/>
                </a:lnTo>
                <a:cubicBezTo>
                  <a:pt x="1997" y="0"/>
                  <a:pt x="2075" y="136"/>
                  <a:pt x="2012" y="246"/>
                </a:cubicBezTo>
                <a:lnTo>
                  <a:pt x="1180" y="1687"/>
                </a:lnTo>
                <a:lnTo>
                  <a:pt x="1180" y="1687"/>
                </a:lnTo>
                <a:cubicBezTo>
                  <a:pt x="1116" y="1796"/>
                  <a:pt x="959" y="1796"/>
                  <a:pt x="896" y="1687"/>
                </a:cubicBezTo>
                <a:lnTo>
                  <a:pt x="63" y="246"/>
                </a:lnTo>
                <a:lnTo>
                  <a:pt x="63" y="246"/>
                </a:lnTo>
                <a:cubicBezTo>
                  <a:pt x="0" y="136"/>
                  <a:pt x="79" y="0"/>
                  <a:pt x="205" y="0"/>
                </a:cubicBezTo>
                <a:lnTo>
                  <a:pt x="1870" y="0"/>
                </a:lnTo>
                <a:lnTo>
                  <a:pt x="1870" y="0"/>
                </a:lnTo>
                <a:cubicBezTo>
                  <a:pt x="1997" y="0"/>
                  <a:pt x="2075" y="136"/>
                  <a:pt x="2012" y="246"/>
                </a:cubicBezTo>
                <a:lnTo>
                  <a:pt x="1180" y="1687"/>
                </a:lnTo>
                <a:lnTo>
                  <a:pt x="1180" y="1687"/>
                </a:lnTo>
                <a:cubicBezTo>
                  <a:pt x="1116" y="1796"/>
                  <a:pt x="959" y="1796"/>
                  <a:pt x="896" y="1687"/>
                </a:cubicBezTo>
              </a:path>
            </a:pathLst>
          </a:custGeom>
          <a:solidFill>
            <a:srgbClr val="1C264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 name="Freeform 252">
            <a:extLst>
              <a:ext uri="{FF2B5EF4-FFF2-40B4-BE49-F238E27FC236}">
                <a16:creationId xmlns:a16="http://schemas.microsoft.com/office/drawing/2014/main" id="{31BBA59C-31C3-4045-9123-868028C6F1BC}"/>
              </a:ext>
            </a:extLst>
          </p:cNvPr>
          <p:cNvSpPr>
            <a:spLocks noChangeArrowheads="1"/>
          </p:cNvSpPr>
          <p:nvPr/>
        </p:nvSpPr>
        <p:spPr bwMode="auto">
          <a:xfrm>
            <a:off x="12377375" y="6524503"/>
            <a:ext cx="4774256" cy="285852"/>
          </a:xfrm>
          <a:custGeom>
            <a:avLst/>
            <a:gdLst>
              <a:gd name="T0" fmla="*/ 4198 w 4199"/>
              <a:gd name="T1" fmla="*/ 251 h 252"/>
              <a:gd name="T2" fmla="*/ 126 w 4199"/>
              <a:gd name="T3" fmla="*/ 251 h 252"/>
              <a:gd name="T4" fmla="*/ 126 w 4199"/>
              <a:gd name="T5" fmla="*/ 251 h 252"/>
              <a:gd name="T6" fmla="*/ 0 w 4199"/>
              <a:gd name="T7" fmla="*/ 125 h 252"/>
              <a:gd name="T8" fmla="*/ 0 w 4199"/>
              <a:gd name="T9" fmla="*/ 125 h 252"/>
              <a:gd name="T10" fmla="*/ 126 w 4199"/>
              <a:gd name="T11" fmla="*/ 0 h 252"/>
              <a:gd name="T12" fmla="*/ 4198 w 4199"/>
              <a:gd name="T13" fmla="*/ 0 h 252"/>
              <a:gd name="T14" fmla="*/ 4198 w 4199"/>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9" h="252">
                <a:moveTo>
                  <a:pt x="4198" y="251"/>
                </a:moveTo>
                <a:lnTo>
                  <a:pt x="126" y="251"/>
                </a:lnTo>
                <a:lnTo>
                  <a:pt x="126" y="251"/>
                </a:lnTo>
                <a:cubicBezTo>
                  <a:pt x="57" y="251"/>
                  <a:pt x="0" y="195"/>
                  <a:pt x="0" y="125"/>
                </a:cubicBezTo>
                <a:lnTo>
                  <a:pt x="0" y="125"/>
                </a:lnTo>
                <a:cubicBezTo>
                  <a:pt x="0" y="56"/>
                  <a:pt x="57" y="0"/>
                  <a:pt x="126" y="0"/>
                </a:cubicBezTo>
                <a:lnTo>
                  <a:pt x="4198" y="0"/>
                </a:lnTo>
                <a:lnTo>
                  <a:pt x="4198" y="251"/>
                </a:lnTo>
              </a:path>
            </a:pathLst>
          </a:custGeom>
          <a:solidFill>
            <a:schemeClr val="accent2"/>
          </a:solidFill>
          <a:ln>
            <a:noFill/>
          </a:ln>
          <a:effectLst/>
        </p:spPr>
        <p:txBody>
          <a:bodyPr wrap="none" anchor="ctr"/>
          <a:lstStyle/>
          <a:p>
            <a:endParaRPr lang="en-US"/>
          </a:p>
        </p:txBody>
      </p:sp>
      <p:sp>
        <p:nvSpPr>
          <p:cNvPr id="10" name="Freeform 253">
            <a:extLst>
              <a:ext uri="{FF2B5EF4-FFF2-40B4-BE49-F238E27FC236}">
                <a16:creationId xmlns:a16="http://schemas.microsoft.com/office/drawing/2014/main" id="{C61E3701-4BEF-422D-98D1-CB9E0D93D367}"/>
              </a:ext>
            </a:extLst>
          </p:cNvPr>
          <p:cNvSpPr>
            <a:spLocks noChangeArrowheads="1"/>
          </p:cNvSpPr>
          <p:nvPr/>
        </p:nvSpPr>
        <p:spPr bwMode="auto">
          <a:xfrm>
            <a:off x="17810610" y="6524506"/>
            <a:ext cx="4668940" cy="5165425"/>
          </a:xfrm>
          <a:custGeom>
            <a:avLst/>
            <a:gdLst>
              <a:gd name="T0" fmla="*/ 3335 w 4106"/>
              <a:gd name="T1" fmla="*/ 0 h 4544"/>
              <a:gd name="T2" fmla="*/ 770 w 4106"/>
              <a:gd name="T3" fmla="*/ 0 h 4544"/>
              <a:gd name="T4" fmla="*/ 770 w 4106"/>
              <a:gd name="T5" fmla="*/ 0 h 4544"/>
              <a:gd name="T6" fmla="*/ 0 w 4106"/>
              <a:gd name="T7" fmla="*/ 769 h 4544"/>
              <a:gd name="T8" fmla="*/ 0 w 4106"/>
              <a:gd name="T9" fmla="*/ 4543 h 4544"/>
              <a:gd name="T10" fmla="*/ 4105 w 4106"/>
              <a:gd name="T11" fmla="*/ 4543 h 4544"/>
              <a:gd name="T12" fmla="*/ 4105 w 4106"/>
              <a:gd name="T13" fmla="*/ 769 h 4544"/>
              <a:gd name="T14" fmla="*/ 4105 w 4106"/>
              <a:gd name="T15" fmla="*/ 769 h 4544"/>
              <a:gd name="T16" fmla="*/ 3335 w 4106"/>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6" h="4544">
                <a:moveTo>
                  <a:pt x="3335" y="0"/>
                </a:moveTo>
                <a:lnTo>
                  <a:pt x="770" y="0"/>
                </a:lnTo>
                <a:lnTo>
                  <a:pt x="770" y="0"/>
                </a:lnTo>
                <a:cubicBezTo>
                  <a:pt x="345" y="0"/>
                  <a:pt x="0" y="344"/>
                  <a:pt x="0" y="769"/>
                </a:cubicBezTo>
                <a:lnTo>
                  <a:pt x="0" y="4543"/>
                </a:lnTo>
                <a:lnTo>
                  <a:pt x="4105" y="4543"/>
                </a:lnTo>
                <a:lnTo>
                  <a:pt x="4105" y="769"/>
                </a:lnTo>
                <a:lnTo>
                  <a:pt x="4105" y="769"/>
                </a:lnTo>
                <a:cubicBezTo>
                  <a:pt x="4105" y="344"/>
                  <a:pt x="3760" y="0"/>
                  <a:pt x="3335" y="0"/>
                </a:cubicBezTo>
              </a:path>
            </a:pathLst>
          </a:custGeom>
          <a:solidFill>
            <a:schemeClr val="accent5"/>
          </a:solidFill>
          <a:ln>
            <a:noFill/>
          </a:ln>
          <a:effectLst/>
        </p:spPr>
        <p:txBody>
          <a:bodyPr wrap="none" anchor="ctr"/>
          <a:lstStyle/>
          <a:p>
            <a:endParaRPr lang="en-US"/>
          </a:p>
        </p:txBody>
      </p:sp>
      <p:sp>
        <p:nvSpPr>
          <p:cNvPr id="11" name="Freeform 254">
            <a:extLst>
              <a:ext uri="{FF2B5EF4-FFF2-40B4-BE49-F238E27FC236}">
                <a16:creationId xmlns:a16="http://schemas.microsoft.com/office/drawing/2014/main" id="{80C59F0C-7E47-49CD-BF28-ACF1ABB0AE3E}"/>
              </a:ext>
            </a:extLst>
          </p:cNvPr>
          <p:cNvSpPr>
            <a:spLocks noChangeArrowheads="1"/>
          </p:cNvSpPr>
          <p:nvPr/>
        </p:nvSpPr>
        <p:spPr bwMode="auto">
          <a:xfrm>
            <a:off x="20328128" y="9754148"/>
            <a:ext cx="2362052" cy="2046109"/>
          </a:xfrm>
          <a:custGeom>
            <a:avLst/>
            <a:gdLst>
              <a:gd name="T0" fmla="*/ 895 w 2076"/>
              <a:gd name="T1" fmla="*/ 110 h 1799"/>
              <a:gd name="T2" fmla="*/ 63 w 2076"/>
              <a:gd name="T3" fmla="*/ 1552 h 1799"/>
              <a:gd name="T4" fmla="*/ 63 w 2076"/>
              <a:gd name="T5" fmla="*/ 1552 h 1799"/>
              <a:gd name="T6" fmla="*/ 205 w 2076"/>
              <a:gd name="T7" fmla="*/ 1798 h 1799"/>
              <a:gd name="T8" fmla="*/ 1870 w 2076"/>
              <a:gd name="T9" fmla="*/ 1798 h 1799"/>
              <a:gd name="T10" fmla="*/ 1870 w 2076"/>
              <a:gd name="T11" fmla="*/ 1798 h 1799"/>
              <a:gd name="T12" fmla="*/ 2012 w 2076"/>
              <a:gd name="T13" fmla="*/ 1552 h 1799"/>
              <a:gd name="T14" fmla="*/ 1179 w 2076"/>
              <a:gd name="T15" fmla="*/ 110 h 1799"/>
              <a:gd name="T16" fmla="*/ 1179 w 2076"/>
              <a:gd name="T17" fmla="*/ 110 h 1799"/>
              <a:gd name="T18" fmla="*/ 895 w 2076"/>
              <a:gd name="T19" fmla="*/ 110 h 1799"/>
              <a:gd name="T20" fmla="*/ 63 w 2076"/>
              <a:gd name="T21" fmla="*/ 1552 h 1799"/>
              <a:gd name="T22" fmla="*/ 63 w 2076"/>
              <a:gd name="T23" fmla="*/ 1552 h 1799"/>
              <a:gd name="T24" fmla="*/ 205 w 2076"/>
              <a:gd name="T25" fmla="*/ 1798 h 1799"/>
              <a:gd name="T26" fmla="*/ 1870 w 2076"/>
              <a:gd name="T27" fmla="*/ 1798 h 1799"/>
              <a:gd name="T28" fmla="*/ 1870 w 2076"/>
              <a:gd name="T29" fmla="*/ 1798 h 1799"/>
              <a:gd name="T30" fmla="*/ 2012 w 2076"/>
              <a:gd name="T31" fmla="*/ 1552 h 1799"/>
              <a:gd name="T32" fmla="*/ 1179 w 2076"/>
              <a:gd name="T33" fmla="*/ 110 h 1799"/>
              <a:gd name="T34" fmla="*/ 1179 w 2076"/>
              <a:gd name="T35" fmla="*/ 110 h 1799"/>
              <a:gd name="T36" fmla="*/ 895 w 2076"/>
              <a:gd name="T37" fmla="*/ 110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76" h="1799">
                <a:moveTo>
                  <a:pt x="895" y="110"/>
                </a:moveTo>
                <a:lnTo>
                  <a:pt x="63" y="1552"/>
                </a:lnTo>
                <a:lnTo>
                  <a:pt x="63" y="1552"/>
                </a:lnTo>
                <a:cubicBezTo>
                  <a:pt x="0" y="1661"/>
                  <a:pt x="79" y="1798"/>
                  <a:pt x="205" y="1798"/>
                </a:cubicBezTo>
                <a:lnTo>
                  <a:pt x="1870" y="1798"/>
                </a:lnTo>
                <a:lnTo>
                  <a:pt x="1870" y="1798"/>
                </a:lnTo>
                <a:cubicBezTo>
                  <a:pt x="1996" y="1798"/>
                  <a:pt x="2075" y="1661"/>
                  <a:pt x="2012" y="1552"/>
                </a:cubicBezTo>
                <a:lnTo>
                  <a:pt x="1179" y="110"/>
                </a:lnTo>
                <a:lnTo>
                  <a:pt x="1179" y="110"/>
                </a:lnTo>
                <a:cubicBezTo>
                  <a:pt x="1116" y="0"/>
                  <a:pt x="958" y="0"/>
                  <a:pt x="895" y="110"/>
                </a:cubicBezTo>
                <a:lnTo>
                  <a:pt x="63" y="1552"/>
                </a:lnTo>
                <a:lnTo>
                  <a:pt x="63" y="1552"/>
                </a:lnTo>
                <a:cubicBezTo>
                  <a:pt x="0" y="1661"/>
                  <a:pt x="79" y="1798"/>
                  <a:pt x="205" y="1798"/>
                </a:cubicBezTo>
                <a:lnTo>
                  <a:pt x="1870" y="1798"/>
                </a:lnTo>
                <a:lnTo>
                  <a:pt x="1870" y="1798"/>
                </a:lnTo>
                <a:cubicBezTo>
                  <a:pt x="1996" y="1798"/>
                  <a:pt x="2075" y="1661"/>
                  <a:pt x="2012" y="1552"/>
                </a:cubicBezTo>
                <a:lnTo>
                  <a:pt x="1179" y="110"/>
                </a:lnTo>
                <a:lnTo>
                  <a:pt x="1179" y="110"/>
                </a:lnTo>
                <a:cubicBezTo>
                  <a:pt x="1116" y="0"/>
                  <a:pt x="958" y="0"/>
                  <a:pt x="895" y="110"/>
                </a:cubicBezTo>
              </a:path>
            </a:pathLst>
          </a:custGeom>
          <a:solidFill>
            <a:srgbClr val="1C264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 name="Freeform 255">
            <a:extLst>
              <a:ext uri="{FF2B5EF4-FFF2-40B4-BE49-F238E27FC236}">
                <a16:creationId xmlns:a16="http://schemas.microsoft.com/office/drawing/2014/main" id="{33F7AF66-A5F2-476D-B2BF-FCDB16CB072C}"/>
              </a:ext>
            </a:extLst>
          </p:cNvPr>
          <p:cNvSpPr>
            <a:spLocks noChangeArrowheads="1"/>
          </p:cNvSpPr>
          <p:nvPr/>
        </p:nvSpPr>
        <p:spPr bwMode="auto">
          <a:xfrm>
            <a:off x="17703277" y="11514402"/>
            <a:ext cx="4774256" cy="285856"/>
          </a:xfrm>
          <a:custGeom>
            <a:avLst/>
            <a:gdLst>
              <a:gd name="T0" fmla="*/ 4198 w 4199"/>
              <a:gd name="T1" fmla="*/ 0 h 253"/>
              <a:gd name="T2" fmla="*/ 126 w 4199"/>
              <a:gd name="T3" fmla="*/ 0 h 253"/>
              <a:gd name="T4" fmla="*/ 126 w 4199"/>
              <a:gd name="T5" fmla="*/ 0 h 253"/>
              <a:gd name="T6" fmla="*/ 0 w 4199"/>
              <a:gd name="T7" fmla="*/ 126 h 253"/>
              <a:gd name="T8" fmla="*/ 0 w 4199"/>
              <a:gd name="T9" fmla="*/ 126 h 253"/>
              <a:gd name="T10" fmla="*/ 126 w 4199"/>
              <a:gd name="T11" fmla="*/ 252 h 253"/>
              <a:gd name="T12" fmla="*/ 4198 w 4199"/>
              <a:gd name="T13" fmla="*/ 252 h 253"/>
              <a:gd name="T14" fmla="*/ 4198 w 4199"/>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9" h="253">
                <a:moveTo>
                  <a:pt x="4198" y="0"/>
                </a:moveTo>
                <a:lnTo>
                  <a:pt x="126" y="0"/>
                </a:lnTo>
                <a:lnTo>
                  <a:pt x="126" y="0"/>
                </a:lnTo>
                <a:cubicBezTo>
                  <a:pt x="56" y="0"/>
                  <a:pt x="0" y="57"/>
                  <a:pt x="0" y="126"/>
                </a:cubicBezTo>
                <a:lnTo>
                  <a:pt x="0" y="126"/>
                </a:lnTo>
                <a:cubicBezTo>
                  <a:pt x="0" y="195"/>
                  <a:pt x="56" y="252"/>
                  <a:pt x="126" y="252"/>
                </a:cubicBezTo>
                <a:lnTo>
                  <a:pt x="4198" y="252"/>
                </a:lnTo>
                <a:lnTo>
                  <a:pt x="4198" y="0"/>
                </a:lnTo>
              </a:path>
            </a:pathLst>
          </a:custGeom>
          <a:solidFill>
            <a:schemeClr val="accent2"/>
          </a:solidFill>
          <a:ln>
            <a:noFill/>
          </a:ln>
          <a:effectLst/>
        </p:spPr>
        <p:txBody>
          <a:bodyPr wrap="none" anchor="ctr"/>
          <a:lstStyle/>
          <a:p>
            <a:endParaRPr lang="en-US"/>
          </a:p>
        </p:txBody>
      </p:sp>
      <p:sp>
        <p:nvSpPr>
          <p:cNvPr id="28" name="Rectángulo 634">
            <a:extLst>
              <a:ext uri="{FF2B5EF4-FFF2-40B4-BE49-F238E27FC236}">
                <a16:creationId xmlns:a16="http://schemas.microsoft.com/office/drawing/2014/main" id="{69089BF9-20AE-4D58-BB75-D253EB1FB993}"/>
              </a:ext>
            </a:extLst>
          </p:cNvPr>
          <p:cNvSpPr/>
          <p:nvPr/>
        </p:nvSpPr>
        <p:spPr>
          <a:xfrm>
            <a:off x="13221736" y="8376789"/>
            <a:ext cx="3194884" cy="1862048"/>
          </a:xfrm>
          <a:prstGeom prst="rect">
            <a:avLst/>
          </a:prstGeom>
        </p:spPr>
        <p:txBody>
          <a:bodyPr wrap="square">
            <a:spAutoFit/>
          </a:bodyPr>
          <a:lstStyle/>
          <a:p>
            <a:pPr algn="ctr"/>
            <a:r>
              <a:rPr lang="en-US" sz="2300" dirty="0">
                <a:solidFill>
                  <a:schemeClr val="bg1"/>
                </a:solidFill>
                <a:latin typeface="Lato" charset="0"/>
                <a:ea typeface="Lato" charset="0"/>
                <a:cs typeface="Lato" charset="0"/>
              </a:rPr>
              <a:t> The ability to be pro-active can aid in the manipulation of the speed of the line-following vehicle</a:t>
            </a:r>
          </a:p>
        </p:txBody>
      </p:sp>
      <p:sp>
        <p:nvSpPr>
          <p:cNvPr id="30" name="Rectángulo 636">
            <a:extLst>
              <a:ext uri="{FF2B5EF4-FFF2-40B4-BE49-F238E27FC236}">
                <a16:creationId xmlns:a16="http://schemas.microsoft.com/office/drawing/2014/main" id="{A8EFA3AD-9430-496D-BE86-DF600456B449}"/>
              </a:ext>
            </a:extLst>
          </p:cNvPr>
          <p:cNvSpPr/>
          <p:nvPr/>
        </p:nvSpPr>
        <p:spPr>
          <a:xfrm>
            <a:off x="18603859" y="7477348"/>
            <a:ext cx="3194884" cy="3277820"/>
          </a:xfrm>
          <a:prstGeom prst="rect">
            <a:avLst/>
          </a:prstGeom>
        </p:spPr>
        <p:txBody>
          <a:bodyPr wrap="square">
            <a:spAutoFit/>
          </a:bodyPr>
          <a:lstStyle/>
          <a:p>
            <a:pPr algn="ctr"/>
            <a:r>
              <a:rPr lang="en-US" sz="2300" dirty="0">
                <a:solidFill>
                  <a:schemeClr val="bg1"/>
                </a:solidFill>
                <a:latin typeface="Lato" charset="0"/>
                <a:ea typeface="Lato" charset="0"/>
                <a:cs typeface="Lato" charset="0"/>
              </a:rPr>
              <a:t>Several researchers have proposed applying a visual system to autonomous vehicles to capture and analyze the visual images to overcome the limitations of other sensors</a:t>
            </a:r>
          </a:p>
        </p:txBody>
      </p:sp>
      <p:sp>
        <p:nvSpPr>
          <p:cNvPr id="31" name="CuadroTexto 755">
            <a:extLst>
              <a:ext uri="{FF2B5EF4-FFF2-40B4-BE49-F238E27FC236}">
                <a16:creationId xmlns:a16="http://schemas.microsoft.com/office/drawing/2014/main" id="{EADEE27E-530B-4FF3-9265-F274DCE75A62}"/>
              </a:ext>
            </a:extLst>
          </p:cNvPr>
          <p:cNvSpPr txBox="1"/>
          <p:nvPr/>
        </p:nvSpPr>
        <p:spPr>
          <a:xfrm>
            <a:off x="1722132" y="2992612"/>
            <a:ext cx="20312779" cy="1200329"/>
          </a:xfrm>
          <a:prstGeom prst="rect">
            <a:avLst/>
          </a:prstGeom>
          <a:noFill/>
        </p:spPr>
        <p:txBody>
          <a:bodyPr wrap="square" rtlCol="0">
            <a:spAutoFit/>
          </a:bodyPr>
          <a:lstStyle/>
          <a:p>
            <a:pPr algn="ctr"/>
            <a:r>
              <a:rPr lang="en-US" dirty="0">
                <a:latin typeface="Lato Light" charset="0"/>
                <a:ea typeface="Lato Light" charset="0"/>
                <a:cs typeface="Lato Light" charset="0"/>
              </a:rPr>
              <a:t>We propose a new algorithm that combines the advantages of the PID with the benefits of a visual system using a Fuzzy Ruled-Based approach.</a:t>
            </a:r>
          </a:p>
        </p:txBody>
      </p:sp>
    </p:spTree>
    <p:extLst>
      <p:ext uri="{BB962C8B-B14F-4D97-AF65-F5344CB8AC3E}">
        <p14:creationId xmlns:p14="http://schemas.microsoft.com/office/powerpoint/2010/main" val="11222643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 name="CuadroTexto 754"/>
          <p:cNvSpPr txBox="1"/>
          <p:nvPr/>
        </p:nvSpPr>
        <p:spPr>
          <a:xfrm>
            <a:off x="3314322" y="1472269"/>
            <a:ext cx="17128407" cy="1446550"/>
          </a:xfrm>
          <a:prstGeom prst="rect">
            <a:avLst/>
          </a:prstGeom>
          <a:noFill/>
        </p:spPr>
        <p:txBody>
          <a:bodyPr wrap="none" rtlCol="0">
            <a:spAutoFit/>
          </a:bodyPr>
          <a:lstStyle/>
          <a:p>
            <a:pPr algn="ctr"/>
            <a:r>
              <a:rPr lang="en-US" sz="8800" b="1" dirty="0">
                <a:solidFill>
                  <a:schemeClr val="tx2"/>
                </a:solidFill>
                <a:latin typeface="Lato Heavy" charset="0"/>
                <a:ea typeface="Lato Heavy" charset="0"/>
                <a:cs typeface="Lato Heavy" charset="0"/>
              </a:rPr>
              <a:t>Proposed Navigation Algorithm</a:t>
            </a:r>
          </a:p>
        </p:txBody>
      </p:sp>
      <p:sp>
        <p:nvSpPr>
          <p:cNvPr id="22" name="CuadroTexto 755">
            <a:extLst>
              <a:ext uri="{FF2B5EF4-FFF2-40B4-BE49-F238E27FC236}">
                <a16:creationId xmlns:a16="http://schemas.microsoft.com/office/drawing/2014/main" id="{EEA5FA21-F047-4125-AC24-0F10372EB947}"/>
              </a:ext>
            </a:extLst>
          </p:cNvPr>
          <p:cNvSpPr txBox="1"/>
          <p:nvPr/>
        </p:nvSpPr>
        <p:spPr>
          <a:xfrm>
            <a:off x="1591967" y="5673603"/>
            <a:ext cx="9792568" cy="4524315"/>
          </a:xfrm>
          <a:prstGeom prst="rect">
            <a:avLst/>
          </a:prstGeom>
          <a:noFill/>
        </p:spPr>
        <p:txBody>
          <a:bodyPr wrap="square" rtlCol="0">
            <a:spAutoFit/>
          </a:bodyPr>
          <a:lstStyle/>
          <a:p>
            <a:r>
              <a:rPr lang="en-US" dirty="0">
                <a:latin typeface="Lato Light" charset="0"/>
                <a:ea typeface="Lato Light" charset="0"/>
                <a:cs typeface="Lato Light" charset="0"/>
              </a:rPr>
              <a:t>Consider a robot towards achieving the objective of line-following. For ease of understanding, it is assumed the augmented decision vector:</a:t>
            </a:r>
          </a:p>
          <a:p>
            <a:endParaRPr lang="el-GR" dirty="0">
              <a:latin typeface="Lato Light" charset="0"/>
              <a:ea typeface="Lato Light" charset="0"/>
              <a:cs typeface="Lato Light" charset="0"/>
            </a:endParaRPr>
          </a:p>
          <a:p>
            <a:endParaRPr lang="el-GR" dirty="0">
              <a:latin typeface="Lato Light" charset="0"/>
              <a:ea typeface="Lato Light" charset="0"/>
              <a:cs typeface="Lato Light" charset="0"/>
            </a:endParaRPr>
          </a:p>
          <a:p>
            <a:r>
              <a:rPr lang="en-US" dirty="0">
                <a:latin typeface="Lato Light" charset="0"/>
                <a:ea typeface="Lato Light" charset="0"/>
                <a:cs typeface="Lato Light" charset="0"/>
              </a:rPr>
              <a:t>The optimal </a:t>
            </a:r>
            <a:r>
              <a:rPr lang="en-GB" dirty="0" err="1">
                <a:latin typeface="Lato Light" charset="0"/>
                <a:ea typeface="Lato Light" charset="0"/>
                <a:cs typeface="Lato Light" charset="0"/>
              </a:rPr>
              <a:t>Xk</a:t>
            </a:r>
            <a:r>
              <a:rPr lang="en-US" dirty="0">
                <a:latin typeface="Lato Light" charset="0"/>
                <a:ea typeface="Lato Light" charset="0"/>
                <a:cs typeface="Lato Light" charset="0"/>
              </a:rPr>
              <a:t> vector in the proposed control strategy can be straightforwardly derived from:</a:t>
            </a:r>
          </a:p>
        </p:txBody>
      </p:sp>
      <p:sp>
        <p:nvSpPr>
          <p:cNvPr id="31" name="CuadroTexto 755">
            <a:extLst>
              <a:ext uri="{FF2B5EF4-FFF2-40B4-BE49-F238E27FC236}">
                <a16:creationId xmlns:a16="http://schemas.microsoft.com/office/drawing/2014/main" id="{EADEE27E-530B-4FF3-9265-F274DCE75A62}"/>
              </a:ext>
            </a:extLst>
          </p:cNvPr>
          <p:cNvSpPr txBox="1"/>
          <p:nvPr/>
        </p:nvSpPr>
        <p:spPr>
          <a:xfrm>
            <a:off x="1722132" y="2992612"/>
            <a:ext cx="20312779" cy="1200329"/>
          </a:xfrm>
          <a:prstGeom prst="rect">
            <a:avLst/>
          </a:prstGeom>
          <a:noFill/>
        </p:spPr>
        <p:txBody>
          <a:bodyPr wrap="square" rtlCol="0">
            <a:spAutoFit/>
          </a:bodyPr>
          <a:lstStyle/>
          <a:p>
            <a:pPr algn="ctr"/>
            <a:r>
              <a:rPr lang="en-US" dirty="0">
                <a:latin typeface="Lato Light" charset="0"/>
                <a:ea typeface="Lato Light" charset="0"/>
                <a:cs typeface="Lato Light" charset="0"/>
              </a:rPr>
              <a:t>We propose a new algorithm that combines the advantages of the PID with the benefits of a visual system using a Fuzzy Ruled-Based approach.</a:t>
            </a:r>
          </a:p>
        </p:txBody>
      </p:sp>
      <p:pic>
        <p:nvPicPr>
          <p:cNvPr id="4" name="Picture 3">
            <a:extLst>
              <a:ext uri="{FF2B5EF4-FFF2-40B4-BE49-F238E27FC236}">
                <a16:creationId xmlns:a16="http://schemas.microsoft.com/office/drawing/2014/main" id="{4A553864-3A74-43EE-9149-B4122BA72EF7}"/>
              </a:ext>
            </a:extLst>
          </p:cNvPr>
          <p:cNvPicPr>
            <a:picLocks noChangeAspect="1"/>
          </p:cNvPicPr>
          <p:nvPr/>
        </p:nvPicPr>
        <p:blipFill>
          <a:blip r:embed="rId3"/>
          <a:stretch>
            <a:fillRect/>
          </a:stretch>
        </p:blipFill>
        <p:spPr>
          <a:xfrm>
            <a:off x="4138403" y="8067850"/>
            <a:ext cx="5162550" cy="885825"/>
          </a:xfrm>
          <a:prstGeom prst="rect">
            <a:avLst/>
          </a:prstGeom>
        </p:spPr>
      </p:pic>
      <p:pic>
        <p:nvPicPr>
          <p:cNvPr id="5" name="Picture 4">
            <a:extLst>
              <a:ext uri="{FF2B5EF4-FFF2-40B4-BE49-F238E27FC236}">
                <a16:creationId xmlns:a16="http://schemas.microsoft.com/office/drawing/2014/main" id="{C03B5EC8-8136-4469-9740-A85C247038A8}"/>
              </a:ext>
            </a:extLst>
          </p:cNvPr>
          <p:cNvPicPr>
            <a:picLocks noChangeAspect="1"/>
          </p:cNvPicPr>
          <p:nvPr/>
        </p:nvPicPr>
        <p:blipFill>
          <a:blip r:embed="rId4"/>
          <a:stretch>
            <a:fillRect/>
          </a:stretch>
        </p:blipFill>
        <p:spPr>
          <a:xfrm>
            <a:off x="3881137" y="10723388"/>
            <a:ext cx="5953125" cy="847725"/>
          </a:xfrm>
          <a:prstGeom prst="rect">
            <a:avLst/>
          </a:prstGeom>
        </p:spPr>
      </p:pic>
      <p:sp>
        <p:nvSpPr>
          <p:cNvPr id="46" name="Rectangle: Rounded Corners 45">
            <a:extLst>
              <a:ext uri="{FF2B5EF4-FFF2-40B4-BE49-F238E27FC236}">
                <a16:creationId xmlns:a16="http://schemas.microsoft.com/office/drawing/2014/main" id="{9A8D52F4-221B-405F-80B2-2E78B230EE54}"/>
              </a:ext>
            </a:extLst>
          </p:cNvPr>
          <p:cNvSpPr/>
          <p:nvPr/>
        </p:nvSpPr>
        <p:spPr>
          <a:xfrm>
            <a:off x="12359215" y="6342224"/>
            <a:ext cx="11146475" cy="5810766"/>
          </a:xfrm>
          <a:prstGeom prst="roundRect">
            <a:avLst>
              <a:gd name="adj" fmla="val 95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48" name="Freeform 245">
            <a:extLst>
              <a:ext uri="{FF2B5EF4-FFF2-40B4-BE49-F238E27FC236}">
                <a16:creationId xmlns:a16="http://schemas.microsoft.com/office/drawing/2014/main" id="{6B3E7E57-F296-4EEA-9329-4D4F89D08007}"/>
              </a:ext>
            </a:extLst>
          </p:cNvPr>
          <p:cNvSpPr>
            <a:spLocks noChangeArrowheads="1"/>
          </p:cNvSpPr>
          <p:nvPr/>
        </p:nvSpPr>
        <p:spPr bwMode="auto">
          <a:xfrm>
            <a:off x="11565899" y="4846559"/>
            <a:ext cx="2924646" cy="2867487"/>
          </a:xfrm>
          <a:custGeom>
            <a:avLst/>
            <a:gdLst>
              <a:gd name="T0" fmla="*/ 2705 w 2706"/>
              <a:gd name="T1" fmla="*/ 2653 h 2654"/>
              <a:gd name="T2" fmla="*/ 0 w 2706"/>
              <a:gd name="T3" fmla="*/ 2653 h 2654"/>
              <a:gd name="T4" fmla="*/ 0 w 2706"/>
              <a:gd name="T5" fmla="*/ 0 h 2654"/>
              <a:gd name="T6" fmla="*/ 2705 w 2706"/>
              <a:gd name="T7" fmla="*/ 0 h 2654"/>
              <a:gd name="T8" fmla="*/ 2353 w 2706"/>
              <a:gd name="T9" fmla="*/ 1338 h 2654"/>
              <a:gd name="T10" fmla="*/ 2705 w 2706"/>
              <a:gd name="T11" fmla="*/ 2653 h 2654"/>
            </a:gdLst>
            <a:ahLst/>
            <a:cxnLst>
              <a:cxn ang="0">
                <a:pos x="T0" y="T1"/>
              </a:cxn>
              <a:cxn ang="0">
                <a:pos x="T2" y="T3"/>
              </a:cxn>
              <a:cxn ang="0">
                <a:pos x="T4" y="T5"/>
              </a:cxn>
              <a:cxn ang="0">
                <a:pos x="T6" y="T7"/>
              </a:cxn>
              <a:cxn ang="0">
                <a:pos x="T8" y="T9"/>
              </a:cxn>
              <a:cxn ang="0">
                <a:pos x="T10" y="T11"/>
              </a:cxn>
            </a:cxnLst>
            <a:rect l="0" t="0" r="r" b="b"/>
            <a:pathLst>
              <a:path w="2706" h="2654">
                <a:moveTo>
                  <a:pt x="2705" y="2653"/>
                </a:moveTo>
                <a:lnTo>
                  <a:pt x="0" y="2653"/>
                </a:lnTo>
                <a:lnTo>
                  <a:pt x="0" y="0"/>
                </a:lnTo>
                <a:lnTo>
                  <a:pt x="2705" y="0"/>
                </a:lnTo>
                <a:lnTo>
                  <a:pt x="2353" y="1338"/>
                </a:lnTo>
                <a:lnTo>
                  <a:pt x="2705" y="2653"/>
                </a:lnTo>
              </a:path>
            </a:pathLst>
          </a:custGeom>
          <a:solidFill>
            <a:schemeClr val="accent2"/>
          </a:solidFill>
          <a:ln>
            <a:noFill/>
          </a:ln>
          <a:effectLst/>
        </p:spPr>
        <p:txBody>
          <a:bodyPr wrap="none" anchor="ctr"/>
          <a:lstStyle/>
          <a:p>
            <a:endParaRPr lang="en-US"/>
          </a:p>
        </p:txBody>
      </p:sp>
      <p:sp>
        <p:nvSpPr>
          <p:cNvPr id="49" name="Freeform 252">
            <a:extLst>
              <a:ext uri="{FF2B5EF4-FFF2-40B4-BE49-F238E27FC236}">
                <a16:creationId xmlns:a16="http://schemas.microsoft.com/office/drawing/2014/main" id="{9FA639D8-A264-4F40-8074-0A98992D694C}"/>
              </a:ext>
            </a:extLst>
          </p:cNvPr>
          <p:cNvSpPr>
            <a:spLocks noChangeArrowheads="1"/>
          </p:cNvSpPr>
          <p:nvPr/>
        </p:nvSpPr>
        <p:spPr bwMode="auto">
          <a:xfrm>
            <a:off x="12442340" y="5780159"/>
            <a:ext cx="952654" cy="1124131"/>
          </a:xfrm>
          <a:custGeom>
            <a:avLst/>
            <a:gdLst>
              <a:gd name="T0" fmla="*/ 841 w 880"/>
              <a:gd name="T1" fmla="*/ 49 h 1042"/>
              <a:gd name="T2" fmla="*/ 841 w 880"/>
              <a:gd name="T3" fmla="*/ 49 h 1042"/>
              <a:gd name="T4" fmla="*/ 841 w 880"/>
              <a:gd name="T5" fmla="*/ 1041 h 1042"/>
              <a:gd name="T6" fmla="*/ 37 w 880"/>
              <a:gd name="T7" fmla="*/ 1041 h 1042"/>
              <a:gd name="T8" fmla="*/ 37 w 880"/>
              <a:gd name="T9" fmla="*/ 1041 h 1042"/>
              <a:gd name="T10" fmla="*/ 0 w 880"/>
              <a:gd name="T11" fmla="*/ 1004 h 1042"/>
              <a:gd name="T12" fmla="*/ 0 w 880"/>
              <a:gd name="T13" fmla="*/ 38 h 1042"/>
              <a:gd name="T14" fmla="*/ 0 w 880"/>
              <a:gd name="T15" fmla="*/ 38 h 1042"/>
              <a:gd name="T16" fmla="*/ 37 w 880"/>
              <a:gd name="T17" fmla="*/ 0 h 1042"/>
              <a:gd name="T18" fmla="*/ 192 w 880"/>
              <a:gd name="T19" fmla="*/ 0 h 1042"/>
              <a:gd name="T20" fmla="*/ 192 w 880"/>
              <a:gd name="T21" fmla="*/ 0 h 1042"/>
              <a:gd name="T22" fmla="*/ 216 w 880"/>
              <a:gd name="T23" fmla="*/ 25 h 1042"/>
              <a:gd name="T24" fmla="*/ 216 w 880"/>
              <a:gd name="T25" fmla="*/ 25 h 1042"/>
              <a:gd name="T26" fmla="*/ 192 w 880"/>
              <a:gd name="T27" fmla="*/ 49 h 1042"/>
              <a:gd name="T28" fmla="*/ 48 w 880"/>
              <a:gd name="T29" fmla="*/ 49 h 1042"/>
              <a:gd name="T30" fmla="*/ 48 w 880"/>
              <a:gd name="T31" fmla="*/ 993 h 1042"/>
              <a:gd name="T32" fmla="*/ 831 w 880"/>
              <a:gd name="T33" fmla="*/ 993 h 1042"/>
              <a:gd name="T34" fmla="*/ 831 w 880"/>
              <a:gd name="T35" fmla="*/ 49 h 1042"/>
              <a:gd name="T36" fmla="*/ 686 w 880"/>
              <a:gd name="T37" fmla="*/ 49 h 1042"/>
              <a:gd name="T38" fmla="*/ 686 w 880"/>
              <a:gd name="T39" fmla="*/ 49 h 1042"/>
              <a:gd name="T40" fmla="*/ 662 w 880"/>
              <a:gd name="T41" fmla="*/ 25 h 1042"/>
              <a:gd name="T42" fmla="*/ 662 w 880"/>
              <a:gd name="T43" fmla="*/ 25 h 1042"/>
              <a:gd name="T44" fmla="*/ 686 w 880"/>
              <a:gd name="T45" fmla="*/ 0 h 1042"/>
              <a:gd name="T46" fmla="*/ 841 w 880"/>
              <a:gd name="T47" fmla="*/ 0 h 1042"/>
              <a:gd name="T48" fmla="*/ 841 w 880"/>
              <a:gd name="T49" fmla="*/ 0 h 1042"/>
              <a:gd name="T50" fmla="*/ 879 w 880"/>
              <a:gd name="T51" fmla="*/ 38 h 1042"/>
              <a:gd name="T52" fmla="*/ 879 w 880"/>
              <a:gd name="T53" fmla="*/ 1004 h 1042"/>
              <a:gd name="T54" fmla="*/ 879 w 880"/>
              <a:gd name="T55" fmla="*/ 1004 h 1042"/>
              <a:gd name="T56" fmla="*/ 841 w 880"/>
              <a:gd name="T57" fmla="*/ 1041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0" h="1042">
                <a:moveTo>
                  <a:pt x="841" y="49"/>
                </a:moveTo>
                <a:lnTo>
                  <a:pt x="841" y="49"/>
                </a:lnTo>
                <a:close/>
                <a:moveTo>
                  <a:pt x="841" y="1041"/>
                </a:moveTo>
                <a:lnTo>
                  <a:pt x="37" y="1041"/>
                </a:lnTo>
                <a:lnTo>
                  <a:pt x="37" y="1041"/>
                </a:lnTo>
                <a:cubicBezTo>
                  <a:pt x="17" y="1041"/>
                  <a:pt x="0" y="1025"/>
                  <a:pt x="0" y="1004"/>
                </a:cubicBezTo>
                <a:lnTo>
                  <a:pt x="0" y="38"/>
                </a:lnTo>
                <a:lnTo>
                  <a:pt x="0" y="38"/>
                </a:lnTo>
                <a:cubicBezTo>
                  <a:pt x="0" y="17"/>
                  <a:pt x="17" y="0"/>
                  <a:pt x="37" y="0"/>
                </a:cubicBezTo>
                <a:lnTo>
                  <a:pt x="192" y="0"/>
                </a:lnTo>
                <a:lnTo>
                  <a:pt x="192" y="0"/>
                </a:lnTo>
                <a:cubicBezTo>
                  <a:pt x="205" y="0"/>
                  <a:pt x="216" y="11"/>
                  <a:pt x="216" y="25"/>
                </a:cubicBezTo>
                <a:lnTo>
                  <a:pt x="216" y="25"/>
                </a:lnTo>
                <a:cubicBezTo>
                  <a:pt x="216" y="38"/>
                  <a:pt x="205" y="49"/>
                  <a:pt x="192" y="49"/>
                </a:cubicBezTo>
                <a:lnTo>
                  <a:pt x="48" y="49"/>
                </a:lnTo>
                <a:lnTo>
                  <a:pt x="48" y="993"/>
                </a:lnTo>
                <a:lnTo>
                  <a:pt x="831" y="993"/>
                </a:lnTo>
                <a:lnTo>
                  <a:pt x="831" y="49"/>
                </a:lnTo>
                <a:lnTo>
                  <a:pt x="686" y="49"/>
                </a:lnTo>
                <a:lnTo>
                  <a:pt x="686" y="49"/>
                </a:lnTo>
                <a:cubicBezTo>
                  <a:pt x="673" y="49"/>
                  <a:pt x="662" y="38"/>
                  <a:pt x="662" y="25"/>
                </a:cubicBezTo>
                <a:lnTo>
                  <a:pt x="662" y="25"/>
                </a:lnTo>
                <a:cubicBezTo>
                  <a:pt x="662" y="11"/>
                  <a:pt x="673" y="0"/>
                  <a:pt x="686" y="0"/>
                </a:cubicBezTo>
                <a:lnTo>
                  <a:pt x="841" y="0"/>
                </a:lnTo>
                <a:lnTo>
                  <a:pt x="841" y="0"/>
                </a:lnTo>
                <a:cubicBezTo>
                  <a:pt x="862" y="0"/>
                  <a:pt x="879" y="17"/>
                  <a:pt x="879" y="38"/>
                </a:cubicBezTo>
                <a:lnTo>
                  <a:pt x="879" y="1004"/>
                </a:lnTo>
                <a:lnTo>
                  <a:pt x="879" y="1004"/>
                </a:lnTo>
                <a:cubicBezTo>
                  <a:pt x="879" y="1025"/>
                  <a:pt x="862" y="1041"/>
                  <a:pt x="841" y="1041"/>
                </a:cubicBezTo>
                <a:close/>
              </a:path>
            </a:pathLst>
          </a:custGeom>
          <a:solidFill>
            <a:schemeClr val="bg1"/>
          </a:solidFill>
          <a:ln>
            <a:noFill/>
          </a:ln>
          <a:effectLst/>
        </p:spPr>
        <p:txBody>
          <a:bodyPr wrap="none" anchor="ctr"/>
          <a:lstStyle/>
          <a:p>
            <a:endParaRPr lang="en-US"/>
          </a:p>
        </p:txBody>
      </p:sp>
      <p:sp>
        <p:nvSpPr>
          <p:cNvPr id="50" name="Freeform 253">
            <a:extLst>
              <a:ext uri="{FF2B5EF4-FFF2-40B4-BE49-F238E27FC236}">
                <a16:creationId xmlns:a16="http://schemas.microsoft.com/office/drawing/2014/main" id="{5AE45BD2-7C20-435F-9EE5-796512CE2CCA}"/>
              </a:ext>
            </a:extLst>
          </p:cNvPr>
          <p:cNvSpPr>
            <a:spLocks noChangeArrowheads="1"/>
          </p:cNvSpPr>
          <p:nvPr/>
        </p:nvSpPr>
        <p:spPr bwMode="auto">
          <a:xfrm>
            <a:off x="12623344" y="6046902"/>
            <a:ext cx="185766" cy="185766"/>
          </a:xfrm>
          <a:custGeom>
            <a:avLst/>
            <a:gdLst>
              <a:gd name="T0" fmla="*/ 48 w 172"/>
              <a:gd name="T1" fmla="*/ 123 h 171"/>
              <a:gd name="T2" fmla="*/ 123 w 172"/>
              <a:gd name="T3" fmla="*/ 123 h 171"/>
              <a:gd name="T4" fmla="*/ 123 w 172"/>
              <a:gd name="T5" fmla="*/ 48 h 171"/>
              <a:gd name="T6" fmla="*/ 48 w 172"/>
              <a:gd name="T7" fmla="*/ 48 h 171"/>
              <a:gd name="T8" fmla="*/ 48 w 172"/>
              <a:gd name="T9" fmla="*/ 123 h 171"/>
              <a:gd name="T10" fmla="*/ 147 w 172"/>
              <a:gd name="T11" fmla="*/ 170 h 171"/>
              <a:gd name="T12" fmla="*/ 24 w 172"/>
              <a:gd name="T13" fmla="*/ 170 h 171"/>
              <a:gd name="T14" fmla="*/ 24 w 172"/>
              <a:gd name="T15" fmla="*/ 170 h 171"/>
              <a:gd name="T16" fmla="*/ 0 w 172"/>
              <a:gd name="T17" fmla="*/ 146 h 171"/>
              <a:gd name="T18" fmla="*/ 0 w 172"/>
              <a:gd name="T19" fmla="*/ 24 h 171"/>
              <a:gd name="T20" fmla="*/ 0 w 172"/>
              <a:gd name="T21" fmla="*/ 24 h 171"/>
              <a:gd name="T22" fmla="*/ 24 w 172"/>
              <a:gd name="T23" fmla="*/ 0 h 171"/>
              <a:gd name="T24" fmla="*/ 147 w 172"/>
              <a:gd name="T25" fmla="*/ 0 h 171"/>
              <a:gd name="T26" fmla="*/ 147 w 172"/>
              <a:gd name="T27" fmla="*/ 0 h 171"/>
              <a:gd name="T28" fmla="*/ 171 w 172"/>
              <a:gd name="T29" fmla="*/ 24 h 171"/>
              <a:gd name="T30" fmla="*/ 171 w 172"/>
              <a:gd name="T31" fmla="*/ 146 h 171"/>
              <a:gd name="T32" fmla="*/ 171 w 172"/>
              <a:gd name="T33" fmla="*/ 146 h 171"/>
              <a:gd name="T34" fmla="*/ 147 w 172"/>
              <a:gd name="T35" fmla="*/ 17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 h="171">
                <a:moveTo>
                  <a:pt x="48" y="123"/>
                </a:moveTo>
                <a:lnTo>
                  <a:pt x="123" y="123"/>
                </a:lnTo>
                <a:lnTo>
                  <a:pt x="123" y="48"/>
                </a:lnTo>
                <a:lnTo>
                  <a:pt x="48" y="48"/>
                </a:lnTo>
                <a:lnTo>
                  <a:pt x="48" y="123"/>
                </a:lnTo>
                <a:close/>
                <a:moveTo>
                  <a:pt x="147" y="170"/>
                </a:moveTo>
                <a:lnTo>
                  <a:pt x="24" y="170"/>
                </a:lnTo>
                <a:lnTo>
                  <a:pt x="24" y="170"/>
                </a:lnTo>
                <a:cubicBezTo>
                  <a:pt x="11" y="170"/>
                  <a:pt x="0" y="160"/>
                  <a:pt x="0" y="146"/>
                </a:cubicBezTo>
                <a:lnTo>
                  <a:pt x="0" y="24"/>
                </a:lnTo>
                <a:lnTo>
                  <a:pt x="0" y="24"/>
                </a:lnTo>
                <a:cubicBezTo>
                  <a:pt x="0" y="11"/>
                  <a:pt x="11" y="0"/>
                  <a:pt x="24" y="0"/>
                </a:cubicBezTo>
                <a:lnTo>
                  <a:pt x="147" y="0"/>
                </a:lnTo>
                <a:lnTo>
                  <a:pt x="147" y="0"/>
                </a:lnTo>
                <a:cubicBezTo>
                  <a:pt x="160" y="0"/>
                  <a:pt x="171" y="11"/>
                  <a:pt x="171" y="24"/>
                </a:cubicBezTo>
                <a:lnTo>
                  <a:pt x="171" y="146"/>
                </a:lnTo>
                <a:lnTo>
                  <a:pt x="171" y="146"/>
                </a:lnTo>
                <a:cubicBezTo>
                  <a:pt x="171" y="160"/>
                  <a:pt x="160" y="170"/>
                  <a:pt x="147" y="170"/>
                </a:cubicBezTo>
                <a:close/>
              </a:path>
            </a:pathLst>
          </a:custGeom>
          <a:solidFill>
            <a:schemeClr val="bg1"/>
          </a:solidFill>
          <a:ln>
            <a:noFill/>
          </a:ln>
          <a:effectLst/>
        </p:spPr>
        <p:txBody>
          <a:bodyPr wrap="none" anchor="ctr"/>
          <a:lstStyle/>
          <a:p>
            <a:endParaRPr lang="en-US"/>
          </a:p>
        </p:txBody>
      </p:sp>
      <p:sp>
        <p:nvSpPr>
          <p:cNvPr id="51" name="Freeform 254">
            <a:extLst>
              <a:ext uri="{FF2B5EF4-FFF2-40B4-BE49-F238E27FC236}">
                <a16:creationId xmlns:a16="http://schemas.microsoft.com/office/drawing/2014/main" id="{7B9176A3-C22E-46E4-90B6-D263BE8907B4}"/>
              </a:ext>
            </a:extLst>
          </p:cNvPr>
          <p:cNvSpPr>
            <a:spLocks noChangeArrowheads="1"/>
          </p:cNvSpPr>
          <p:nvPr/>
        </p:nvSpPr>
        <p:spPr bwMode="auto">
          <a:xfrm>
            <a:off x="12623344" y="6313645"/>
            <a:ext cx="185766" cy="185766"/>
          </a:xfrm>
          <a:custGeom>
            <a:avLst/>
            <a:gdLst>
              <a:gd name="T0" fmla="*/ 48 w 172"/>
              <a:gd name="T1" fmla="*/ 122 h 171"/>
              <a:gd name="T2" fmla="*/ 123 w 172"/>
              <a:gd name="T3" fmla="*/ 122 h 171"/>
              <a:gd name="T4" fmla="*/ 123 w 172"/>
              <a:gd name="T5" fmla="*/ 48 h 171"/>
              <a:gd name="T6" fmla="*/ 48 w 172"/>
              <a:gd name="T7" fmla="*/ 48 h 171"/>
              <a:gd name="T8" fmla="*/ 48 w 172"/>
              <a:gd name="T9" fmla="*/ 122 h 171"/>
              <a:gd name="T10" fmla="*/ 147 w 172"/>
              <a:gd name="T11" fmla="*/ 170 h 171"/>
              <a:gd name="T12" fmla="*/ 24 w 172"/>
              <a:gd name="T13" fmla="*/ 170 h 171"/>
              <a:gd name="T14" fmla="*/ 24 w 172"/>
              <a:gd name="T15" fmla="*/ 170 h 171"/>
              <a:gd name="T16" fmla="*/ 0 w 172"/>
              <a:gd name="T17" fmla="*/ 146 h 171"/>
              <a:gd name="T18" fmla="*/ 0 w 172"/>
              <a:gd name="T19" fmla="*/ 24 h 171"/>
              <a:gd name="T20" fmla="*/ 0 w 172"/>
              <a:gd name="T21" fmla="*/ 24 h 171"/>
              <a:gd name="T22" fmla="*/ 24 w 172"/>
              <a:gd name="T23" fmla="*/ 0 h 171"/>
              <a:gd name="T24" fmla="*/ 147 w 172"/>
              <a:gd name="T25" fmla="*/ 0 h 171"/>
              <a:gd name="T26" fmla="*/ 147 w 172"/>
              <a:gd name="T27" fmla="*/ 0 h 171"/>
              <a:gd name="T28" fmla="*/ 171 w 172"/>
              <a:gd name="T29" fmla="*/ 24 h 171"/>
              <a:gd name="T30" fmla="*/ 171 w 172"/>
              <a:gd name="T31" fmla="*/ 146 h 171"/>
              <a:gd name="T32" fmla="*/ 171 w 172"/>
              <a:gd name="T33" fmla="*/ 146 h 171"/>
              <a:gd name="T34" fmla="*/ 147 w 172"/>
              <a:gd name="T35" fmla="*/ 17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 h="171">
                <a:moveTo>
                  <a:pt x="48" y="122"/>
                </a:moveTo>
                <a:lnTo>
                  <a:pt x="123" y="122"/>
                </a:lnTo>
                <a:lnTo>
                  <a:pt x="123" y="48"/>
                </a:lnTo>
                <a:lnTo>
                  <a:pt x="48" y="48"/>
                </a:lnTo>
                <a:lnTo>
                  <a:pt x="48" y="122"/>
                </a:lnTo>
                <a:close/>
                <a:moveTo>
                  <a:pt x="147" y="170"/>
                </a:moveTo>
                <a:lnTo>
                  <a:pt x="24" y="170"/>
                </a:lnTo>
                <a:lnTo>
                  <a:pt x="24" y="170"/>
                </a:lnTo>
                <a:cubicBezTo>
                  <a:pt x="11" y="170"/>
                  <a:pt x="0" y="159"/>
                  <a:pt x="0" y="146"/>
                </a:cubicBezTo>
                <a:lnTo>
                  <a:pt x="0" y="24"/>
                </a:lnTo>
                <a:lnTo>
                  <a:pt x="0" y="24"/>
                </a:lnTo>
                <a:cubicBezTo>
                  <a:pt x="0" y="10"/>
                  <a:pt x="11" y="0"/>
                  <a:pt x="24" y="0"/>
                </a:cubicBezTo>
                <a:lnTo>
                  <a:pt x="147" y="0"/>
                </a:lnTo>
                <a:lnTo>
                  <a:pt x="147" y="0"/>
                </a:lnTo>
                <a:cubicBezTo>
                  <a:pt x="160" y="0"/>
                  <a:pt x="171" y="10"/>
                  <a:pt x="171" y="24"/>
                </a:cubicBezTo>
                <a:lnTo>
                  <a:pt x="171" y="146"/>
                </a:lnTo>
                <a:lnTo>
                  <a:pt x="171" y="146"/>
                </a:lnTo>
                <a:cubicBezTo>
                  <a:pt x="171" y="159"/>
                  <a:pt x="160" y="170"/>
                  <a:pt x="147" y="170"/>
                </a:cubicBezTo>
                <a:close/>
              </a:path>
            </a:pathLst>
          </a:custGeom>
          <a:solidFill>
            <a:schemeClr val="bg1"/>
          </a:solidFill>
          <a:ln>
            <a:noFill/>
          </a:ln>
          <a:effectLst/>
        </p:spPr>
        <p:txBody>
          <a:bodyPr wrap="none" anchor="ctr"/>
          <a:lstStyle/>
          <a:p>
            <a:endParaRPr lang="en-US"/>
          </a:p>
        </p:txBody>
      </p:sp>
      <p:sp>
        <p:nvSpPr>
          <p:cNvPr id="52" name="Freeform 255">
            <a:extLst>
              <a:ext uri="{FF2B5EF4-FFF2-40B4-BE49-F238E27FC236}">
                <a16:creationId xmlns:a16="http://schemas.microsoft.com/office/drawing/2014/main" id="{94A6223F-8D6F-4072-B737-54FF207830EF}"/>
              </a:ext>
            </a:extLst>
          </p:cNvPr>
          <p:cNvSpPr>
            <a:spLocks noChangeArrowheads="1"/>
          </p:cNvSpPr>
          <p:nvPr/>
        </p:nvSpPr>
        <p:spPr bwMode="auto">
          <a:xfrm>
            <a:off x="12623344" y="6580388"/>
            <a:ext cx="185766" cy="185766"/>
          </a:xfrm>
          <a:custGeom>
            <a:avLst/>
            <a:gdLst>
              <a:gd name="T0" fmla="*/ 48 w 172"/>
              <a:gd name="T1" fmla="*/ 123 h 172"/>
              <a:gd name="T2" fmla="*/ 123 w 172"/>
              <a:gd name="T3" fmla="*/ 123 h 172"/>
              <a:gd name="T4" fmla="*/ 123 w 172"/>
              <a:gd name="T5" fmla="*/ 48 h 172"/>
              <a:gd name="T6" fmla="*/ 48 w 172"/>
              <a:gd name="T7" fmla="*/ 48 h 172"/>
              <a:gd name="T8" fmla="*/ 48 w 172"/>
              <a:gd name="T9" fmla="*/ 123 h 172"/>
              <a:gd name="T10" fmla="*/ 147 w 172"/>
              <a:gd name="T11" fmla="*/ 171 h 172"/>
              <a:gd name="T12" fmla="*/ 24 w 172"/>
              <a:gd name="T13" fmla="*/ 171 h 172"/>
              <a:gd name="T14" fmla="*/ 24 w 172"/>
              <a:gd name="T15" fmla="*/ 171 h 172"/>
              <a:gd name="T16" fmla="*/ 0 w 172"/>
              <a:gd name="T17" fmla="*/ 147 h 172"/>
              <a:gd name="T18" fmla="*/ 0 w 172"/>
              <a:gd name="T19" fmla="*/ 24 h 172"/>
              <a:gd name="T20" fmla="*/ 0 w 172"/>
              <a:gd name="T21" fmla="*/ 24 h 172"/>
              <a:gd name="T22" fmla="*/ 24 w 172"/>
              <a:gd name="T23" fmla="*/ 0 h 172"/>
              <a:gd name="T24" fmla="*/ 147 w 172"/>
              <a:gd name="T25" fmla="*/ 0 h 172"/>
              <a:gd name="T26" fmla="*/ 147 w 172"/>
              <a:gd name="T27" fmla="*/ 0 h 172"/>
              <a:gd name="T28" fmla="*/ 171 w 172"/>
              <a:gd name="T29" fmla="*/ 24 h 172"/>
              <a:gd name="T30" fmla="*/ 171 w 172"/>
              <a:gd name="T31" fmla="*/ 147 h 172"/>
              <a:gd name="T32" fmla="*/ 171 w 172"/>
              <a:gd name="T33" fmla="*/ 147 h 172"/>
              <a:gd name="T34" fmla="*/ 147 w 172"/>
              <a:gd name="T35" fmla="*/ 17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 h="172">
                <a:moveTo>
                  <a:pt x="48" y="123"/>
                </a:moveTo>
                <a:lnTo>
                  <a:pt x="123" y="123"/>
                </a:lnTo>
                <a:lnTo>
                  <a:pt x="123" y="48"/>
                </a:lnTo>
                <a:lnTo>
                  <a:pt x="48" y="48"/>
                </a:lnTo>
                <a:lnTo>
                  <a:pt x="48" y="123"/>
                </a:lnTo>
                <a:close/>
                <a:moveTo>
                  <a:pt x="147" y="171"/>
                </a:moveTo>
                <a:lnTo>
                  <a:pt x="24" y="171"/>
                </a:lnTo>
                <a:lnTo>
                  <a:pt x="24" y="171"/>
                </a:lnTo>
                <a:cubicBezTo>
                  <a:pt x="11" y="171"/>
                  <a:pt x="0" y="160"/>
                  <a:pt x="0" y="147"/>
                </a:cubicBezTo>
                <a:lnTo>
                  <a:pt x="0" y="24"/>
                </a:lnTo>
                <a:lnTo>
                  <a:pt x="0" y="24"/>
                </a:lnTo>
                <a:cubicBezTo>
                  <a:pt x="0" y="11"/>
                  <a:pt x="11" y="0"/>
                  <a:pt x="24" y="0"/>
                </a:cubicBezTo>
                <a:lnTo>
                  <a:pt x="147" y="0"/>
                </a:lnTo>
                <a:lnTo>
                  <a:pt x="147" y="0"/>
                </a:lnTo>
                <a:cubicBezTo>
                  <a:pt x="160" y="0"/>
                  <a:pt x="171" y="11"/>
                  <a:pt x="171" y="24"/>
                </a:cubicBezTo>
                <a:lnTo>
                  <a:pt x="171" y="147"/>
                </a:lnTo>
                <a:lnTo>
                  <a:pt x="171" y="147"/>
                </a:lnTo>
                <a:cubicBezTo>
                  <a:pt x="171" y="160"/>
                  <a:pt x="160" y="171"/>
                  <a:pt x="147" y="171"/>
                </a:cubicBezTo>
                <a:close/>
              </a:path>
            </a:pathLst>
          </a:custGeom>
          <a:solidFill>
            <a:schemeClr val="bg1"/>
          </a:solidFill>
          <a:ln>
            <a:noFill/>
          </a:ln>
          <a:effectLst/>
        </p:spPr>
        <p:txBody>
          <a:bodyPr wrap="none" anchor="ctr"/>
          <a:lstStyle/>
          <a:p>
            <a:endParaRPr lang="en-US"/>
          </a:p>
        </p:txBody>
      </p:sp>
      <p:sp>
        <p:nvSpPr>
          <p:cNvPr id="53" name="Freeform 256">
            <a:extLst>
              <a:ext uri="{FF2B5EF4-FFF2-40B4-BE49-F238E27FC236}">
                <a16:creationId xmlns:a16="http://schemas.microsoft.com/office/drawing/2014/main" id="{21D6A4C0-E3B2-455B-87BC-0D0630AD6B68}"/>
              </a:ext>
            </a:extLst>
          </p:cNvPr>
          <p:cNvSpPr>
            <a:spLocks noChangeArrowheads="1"/>
          </p:cNvSpPr>
          <p:nvPr/>
        </p:nvSpPr>
        <p:spPr bwMode="auto">
          <a:xfrm>
            <a:off x="12890087" y="6113588"/>
            <a:ext cx="319137" cy="52394"/>
          </a:xfrm>
          <a:custGeom>
            <a:avLst/>
            <a:gdLst>
              <a:gd name="T0" fmla="*/ 270 w 295"/>
              <a:gd name="T1" fmla="*/ 48 h 49"/>
              <a:gd name="T2" fmla="*/ 23 w 295"/>
              <a:gd name="T3" fmla="*/ 48 h 49"/>
              <a:gd name="T4" fmla="*/ 23 w 295"/>
              <a:gd name="T5" fmla="*/ 48 h 49"/>
              <a:gd name="T6" fmla="*/ 0 w 295"/>
              <a:gd name="T7" fmla="*/ 24 h 49"/>
              <a:gd name="T8" fmla="*/ 0 w 295"/>
              <a:gd name="T9" fmla="*/ 24 h 49"/>
              <a:gd name="T10" fmla="*/ 23 w 295"/>
              <a:gd name="T11" fmla="*/ 0 h 49"/>
              <a:gd name="T12" fmla="*/ 270 w 295"/>
              <a:gd name="T13" fmla="*/ 0 h 49"/>
              <a:gd name="T14" fmla="*/ 270 w 295"/>
              <a:gd name="T15" fmla="*/ 0 h 49"/>
              <a:gd name="T16" fmla="*/ 294 w 295"/>
              <a:gd name="T17" fmla="*/ 24 h 49"/>
              <a:gd name="T18" fmla="*/ 294 w 295"/>
              <a:gd name="T19" fmla="*/ 24 h 49"/>
              <a:gd name="T20" fmla="*/ 270 w 295"/>
              <a:gd name="T21"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5" h="49">
                <a:moveTo>
                  <a:pt x="270" y="48"/>
                </a:moveTo>
                <a:lnTo>
                  <a:pt x="23" y="48"/>
                </a:lnTo>
                <a:lnTo>
                  <a:pt x="23" y="48"/>
                </a:lnTo>
                <a:cubicBezTo>
                  <a:pt x="10" y="48"/>
                  <a:pt x="0" y="37"/>
                  <a:pt x="0" y="24"/>
                </a:cubicBezTo>
                <a:lnTo>
                  <a:pt x="0" y="24"/>
                </a:lnTo>
                <a:cubicBezTo>
                  <a:pt x="0" y="11"/>
                  <a:pt x="10" y="0"/>
                  <a:pt x="23" y="0"/>
                </a:cubicBezTo>
                <a:lnTo>
                  <a:pt x="270" y="0"/>
                </a:lnTo>
                <a:lnTo>
                  <a:pt x="270" y="0"/>
                </a:lnTo>
                <a:cubicBezTo>
                  <a:pt x="283" y="0"/>
                  <a:pt x="294" y="11"/>
                  <a:pt x="294" y="24"/>
                </a:cubicBezTo>
                <a:lnTo>
                  <a:pt x="294" y="24"/>
                </a:lnTo>
                <a:cubicBezTo>
                  <a:pt x="294" y="37"/>
                  <a:pt x="283" y="48"/>
                  <a:pt x="270" y="48"/>
                </a:cubicBezTo>
              </a:path>
            </a:pathLst>
          </a:custGeom>
          <a:solidFill>
            <a:schemeClr val="bg1"/>
          </a:solidFill>
          <a:ln>
            <a:noFill/>
          </a:ln>
          <a:effectLst/>
        </p:spPr>
        <p:txBody>
          <a:bodyPr wrap="none" anchor="ctr"/>
          <a:lstStyle/>
          <a:p>
            <a:endParaRPr lang="en-US"/>
          </a:p>
        </p:txBody>
      </p:sp>
      <p:sp>
        <p:nvSpPr>
          <p:cNvPr id="54" name="Freeform 257">
            <a:extLst>
              <a:ext uri="{FF2B5EF4-FFF2-40B4-BE49-F238E27FC236}">
                <a16:creationId xmlns:a16="http://schemas.microsoft.com/office/drawing/2014/main" id="{D1FF41C8-7F4E-49AD-8493-70C94CB158CA}"/>
              </a:ext>
            </a:extLst>
          </p:cNvPr>
          <p:cNvSpPr>
            <a:spLocks noChangeArrowheads="1"/>
          </p:cNvSpPr>
          <p:nvPr/>
        </p:nvSpPr>
        <p:spPr bwMode="auto">
          <a:xfrm>
            <a:off x="12890087" y="6380331"/>
            <a:ext cx="319137" cy="52394"/>
          </a:xfrm>
          <a:custGeom>
            <a:avLst/>
            <a:gdLst>
              <a:gd name="T0" fmla="*/ 270 w 295"/>
              <a:gd name="T1" fmla="*/ 48 h 49"/>
              <a:gd name="T2" fmla="*/ 23 w 295"/>
              <a:gd name="T3" fmla="*/ 48 h 49"/>
              <a:gd name="T4" fmla="*/ 23 w 295"/>
              <a:gd name="T5" fmla="*/ 48 h 49"/>
              <a:gd name="T6" fmla="*/ 0 w 295"/>
              <a:gd name="T7" fmla="*/ 24 h 49"/>
              <a:gd name="T8" fmla="*/ 0 w 295"/>
              <a:gd name="T9" fmla="*/ 24 h 49"/>
              <a:gd name="T10" fmla="*/ 23 w 295"/>
              <a:gd name="T11" fmla="*/ 0 h 49"/>
              <a:gd name="T12" fmla="*/ 270 w 295"/>
              <a:gd name="T13" fmla="*/ 0 h 49"/>
              <a:gd name="T14" fmla="*/ 270 w 295"/>
              <a:gd name="T15" fmla="*/ 0 h 49"/>
              <a:gd name="T16" fmla="*/ 294 w 295"/>
              <a:gd name="T17" fmla="*/ 24 h 49"/>
              <a:gd name="T18" fmla="*/ 294 w 295"/>
              <a:gd name="T19" fmla="*/ 24 h 49"/>
              <a:gd name="T20" fmla="*/ 270 w 295"/>
              <a:gd name="T21"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5" h="49">
                <a:moveTo>
                  <a:pt x="270" y="48"/>
                </a:moveTo>
                <a:lnTo>
                  <a:pt x="23" y="48"/>
                </a:lnTo>
                <a:lnTo>
                  <a:pt x="23" y="48"/>
                </a:lnTo>
                <a:cubicBezTo>
                  <a:pt x="10" y="48"/>
                  <a:pt x="0" y="37"/>
                  <a:pt x="0" y="24"/>
                </a:cubicBezTo>
                <a:lnTo>
                  <a:pt x="0" y="24"/>
                </a:lnTo>
                <a:cubicBezTo>
                  <a:pt x="0" y="10"/>
                  <a:pt x="10" y="0"/>
                  <a:pt x="23" y="0"/>
                </a:cubicBezTo>
                <a:lnTo>
                  <a:pt x="270" y="0"/>
                </a:lnTo>
                <a:lnTo>
                  <a:pt x="270" y="0"/>
                </a:lnTo>
                <a:cubicBezTo>
                  <a:pt x="283" y="0"/>
                  <a:pt x="294" y="10"/>
                  <a:pt x="294" y="24"/>
                </a:cubicBezTo>
                <a:lnTo>
                  <a:pt x="294" y="24"/>
                </a:lnTo>
                <a:cubicBezTo>
                  <a:pt x="294" y="37"/>
                  <a:pt x="283" y="48"/>
                  <a:pt x="270" y="48"/>
                </a:cubicBezTo>
              </a:path>
            </a:pathLst>
          </a:custGeom>
          <a:solidFill>
            <a:schemeClr val="bg1"/>
          </a:solidFill>
          <a:ln>
            <a:noFill/>
          </a:ln>
          <a:effectLst/>
        </p:spPr>
        <p:txBody>
          <a:bodyPr wrap="none" anchor="ctr"/>
          <a:lstStyle/>
          <a:p>
            <a:endParaRPr lang="en-US"/>
          </a:p>
        </p:txBody>
      </p:sp>
      <p:sp>
        <p:nvSpPr>
          <p:cNvPr id="55" name="Freeform 258">
            <a:extLst>
              <a:ext uri="{FF2B5EF4-FFF2-40B4-BE49-F238E27FC236}">
                <a16:creationId xmlns:a16="http://schemas.microsoft.com/office/drawing/2014/main" id="{66189E2A-D66C-42D5-A28E-764AFB82DDEB}"/>
              </a:ext>
            </a:extLst>
          </p:cNvPr>
          <p:cNvSpPr>
            <a:spLocks noChangeArrowheads="1"/>
          </p:cNvSpPr>
          <p:nvPr/>
        </p:nvSpPr>
        <p:spPr bwMode="auto">
          <a:xfrm>
            <a:off x="12890087" y="6647074"/>
            <a:ext cx="319137" cy="52394"/>
          </a:xfrm>
          <a:custGeom>
            <a:avLst/>
            <a:gdLst>
              <a:gd name="T0" fmla="*/ 270 w 295"/>
              <a:gd name="T1" fmla="*/ 49 h 50"/>
              <a:gd name="T2" fmla="*/ 23 w 295"/>
              <a:gd name="T3" fmla="*/ 49 h 50"/>
              <a:gd name="T4" fmla="*/ 23 w 295"/>
              <a:gd name="T5" fmla="*/ 49 h 50"/>
              <a:gd name="T6" fmla="*/ 0 w 295"/>
              <a:gd name="T7" fmla="*/ 25 h 50"/>
              <a:gd name="T8" fmla="*/ 0 w 295"/>
              <a:gd name="T9" fmla="*/ 25 h 50"/>
              <a:gd name="T10" fmla="*/ 23 w 295"/>
              <a:gd name="T11" fmla="*/ 0 h 50"/>
              <a:gd name="T12" fmla="*/ 270 w 295"/>
              <a:gd name="T13" fmla="*/ 0 h 50"/>
              <a:gd name="T14" fmla="*/ 270 w 295"/>
              <a:gd name="T15" fmla="*/ 0 h 50"/>
              <a:gd name="T16" fmla="*/ 294 w 295"/>
              <a:gd name="T17" fmla="*/ 25 h 50"/>
              <a:gd name="T18" fmla="*/ 294 w 295"/>
              <a:gd name="T19" fmla="*/ 25 h 50"/>
              <a:gd name="T20" fmla="*/ 270 w 295"/>
              <a:gd name="T21"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5" h="50">
                <a:moveTo>
                  <a:pt x="270" y="49"/>
                </a:moveTo>
                <a:lnTo>
                  <a:pt x="23" y="49"/>
                </a:lnTo>
                <a:lnTo>
                  <a:pt x="23" y="49"/>
                </a:lnTo>
                <a:cubicBezTo>
                  <a:pt x="10" y="49"/>
                  <a:pt x="0" y="38"/>
                  <a:pt x="0" y="25"/>
                </a:cubicBezTo>
                <a:lnTo>
                  <a:pt x="0" y="25"/>
                </a:lnTo>
                <a:cubicBezTo>
                  <a:pt x="0" y="11"/>
                  <a:pt x="10" y="0"/>
                  <a:pt x="23" y="0"/>
                </a:cubicBezTo>
                <a:lnTo>
                  <a:pt x="270" y="0"/>
                </a:lnTo>
                <a:lnTo>
                  <a:pt x="270" y="0"/>
                </a:lnTo>
                <a:cubicBezTo>
                  <a:pt x="283" y="0"/>
                  <a:pt x="294" y="11"/>
                  <a:pt x="294" y="25"/>
                </a:cubicBezTo>
                <a:lnTo>
                  <a:pt x="294" y="25"/>
                </a:lnTo>
                <a:cubicBezTo>
                  <a:pt x="294" y="38"/>
                  <a:pt x="283" y="49"/>
                  <a:pt x="270" y="49"/>
                </a:cubicBezTo>
              </a:path>
            </a:pathLst>
          </a:custGeom>
          <a:solidFill>
            <a:schemeClr val="bg1"/>
          </a:solidFill>
          <a:ln>
            <a:noFill/>
          </a:ln>
          <a:effectLst/>
        </p:spPr>
        <p:txBody>
          <a:bodyPr wrap="none" anchor="ctr"/>
          <a:lstStyle/>
          <a:p>
            <a:endParaRPr lang="en-US"/>
          </a:p>
        </p:txBody>
      </p:sp>
      <p:sp>
        <p:nvSpPr>
          <p:cNvPr id="56" name="Freeform 259">
            <a:extLst>
              <a:ext uri="{FF2B5EF4-FFF2-40B4-BE49-F238E27FC236}">
                <a16:creationId xmlns:a16="http://schemas.microsoft.com/office/drawing/2014/main" id="{72E08C13-04A4-49E8-8DE8-77BA0E9BD025}"/>
              </a:ext>
            </a:extLst>
          </p:cNvPr>
          <p:cNvSpPr>
            <a:spLocks noChangeArrowheads="1"/>
          </p:cNvSpPr>
          <p:nvPr/>
        </p:nvSpPr>
        <p:spPr bwMode="auto">
          <a:xfrm>
            <a:off x="12690030" y="5651550"/>
            <a:ext cx="447747" cy="295323"/>
          </a:xfrm>
          <a:custGeom>
            <a:avLst/>
            <a:gdLst>
              <a:gd name="T0" fmla="*/ 48 w 415"/>
              <a:gd name="T1" fmla="*/ 225 h 274"/>
              <a:gd name="T2" fmla="*/ 366 w 415"/>
              <a:gd name="T3" fmla="*/ 225 h 274"/>
              <a:gd name="T4" fmla="*/ 366 w 415"/>
              <a:gd name="T5" fmla="*/ 151 h 274"/>
              <a:gd name="T6" fmla="*/ 366 w 415"/>
              <a:gd name="T7" fmla="*/ 151 h 274"/>
              <a:gd name="T8" fmla="*/ 305 w 415"/>
              <a:gd name="T9" fmla="*/ 78 h 274"/>
              <a:gd name="T10" fmla="*/ 305 w 415"/>
              <a:gd name="T11" fmla="*/ 78 h 274"/>
              <a:gd name="T12" fmla="*/ 207 w 415"/>
              <a:gd name="T13" fmla="*/ 49 h 274"/>
              <a:gd name="T14" fmla="*/ 207 w 415"/>
              <a:gd name="T15" fmla="*/ 49 h 274"/>
              <a:gd name="T16" fmla="*/ 108 w 415"/>
              <a:gd name="T17" fmla="*/ 78 h 274"/>
              <a:gd name="T18" fmla="*/ 108 w 415"/>
              <a:gd name="T19" fmla="*/ 78 h 274"/>
              <a:gd name="T20" fmla="*/ 48 w 415"/>
              <a:gd name="T21" fmla="*/ 151 h 274"/>
              <a:gd name="T22" fmla="*/ 48 w 415"/>
              <a:gd name="T23" fmla="*/ 225 h 274"/>
              <a:gd name="T24" fmla="*/ 383 w 415"/>
              <a:gd name="T25" fmla="*/ 273 h 274"/>
              <a:gd name="T26" fmla="*/ 31 w 415"/>
              <a:gd name="T27" fmla="*/ 273 h 274"/>
              <a:gd name="T28" fmla="*/ 31 w 415"/>
              <a:gd name="T29" fmla="*/ 273 h 274"/>
              <a:gd name="T30" fmla="*/ 0 w 415"/>
              <a:gd name="T31" fmla="*/ 246 h 274"/>
              <a:gd name="T32" fmla="*/ 0 w 415"/>
              <a:gd name="T33" fmla="*/ 146 h 274"/>
              <a:gd name="T34" fmla="*/ 0 w 415"/>
              <a:gd name="T35" fmla="*/ 146 h 274"/>
              <a:gd name="T36" fmla="*/ 1 w 415"/>
              <a:gd name="T37" fmla="*/ 136 h 274"/>
              <a:gd name="T38" fmla="*/ 1 w 415"/>
              <a:gd name="T39" fmla="*/ 136 h 274"/>
              <a:gd name="T40" fmla="*/ 81 w 415"/>
              <a:gd name="T41" fmla="*/ 39 h 274"/>
              <a:gd name="T42" fmla="*/ 81 w 415"/>
              <a:gd name="T43" fmla="*/ 39 h 274"/>
              <a:gd name="T44" fmla="*/ 207 w 415"/>
              <a:gd name="T45" fmla="*/ 0 h 274"/>
              <a:gd name="T46" fmla="*/ 207 w 415"/>
              <a:gd name="T47" fmla="*/ 0 h 274"/>
              <a:gd name="T48" fmla="*/ 332 w 415"/>
              <a:gd name="T49" fmla="*/ 39 h 274"/>
              <a:gd name="T50" fmla="*/ 332 w 415"/>
              <a:gd name="T51" fmla="*/ 39 h 274"/>
              <a:gd name="T52" fmla="*/ 412 w 415"/>
              <a:gd name="T53" fmla="*/ 136 h 274"/>
              <a:gd name="T54" fmla="*/ 412 w 415"/>
              <a:gd name="T55" fmla="*/ 136 h 274"/>
              <a:gd name="T56" fmla="*/ 414 w 415"/>
              <a:gd name="T57" fmla="*/ 146 h 274"/>
              <a:gd name="T58" fmla="*/ 414 w 415"/>
              <a:gd name="T59" fmla="*/ 246 h 274"/>
              <a:gd name="T60" fmla="*/ 414 w 415"/>
              <a:gd name="T61" fmla="*/ 246 h 274"/>
              <a:gd name="T62" fmla="*/ 383 w 415"/>
              <a:gd name="T63" fmla="*/ 27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 h="274">
                <a:moveTo>
                  <a:pt x="48" y="225"/>
                </a:moveTo>
                <a:lnTo>
                  <a:pt x="366" y="225"/>
                </a:lnTo>
                <a:lnTo>
                  <a:pt x="366" y="151"/>
                </a:lnTo>
                <a:lnTo>
                  <a:pt x="366" y="151"/>
                </a:lnTo>
                <a:cubicBezTo>
                  <a:pt x="353" y="121"/>
                  <a:pt x="332" y="96"/>
                  <a:pt x="305" y="78"/>
                </a:cubicBezTo>
                <a:lnTo>
                  <a:pt x="305" y="78"/>
                </a:lnTo>
                <a:cubicBezTo>
                  <a:pt x="276" y="59"/>
                  <a:pt x="242" y="49"/>
                  <a:pt x="207" y="49"/>
                </a:cubicBezTo>
                <a:lnTo>
                  <a:pt x="207" y="49"/>
                </a:lnTo>
                <a:cubicBezTo>
                  <a:pt x="171" y="49"/>
                  <a:pt x="137" y="59"/>
                  <a:pt x="108" y="78"/>
                </a:cubicBezTo>
                <a:lnTo>
                  <a:pt x="108" y="78"/>
                </a:lnTo>
                <a:cubicBezTo>
                  <a:pt x="81" y="96"/>
                  <a:pt x="60" y="121"/>
                  <a:pt x="48" y="151"/>
                </a:cubicBezTo>
                <a:lnTo>
                  <a:pt x="48" y="225"/>
                </a:lnTo>
                <a:close/>
                <a:moveTo>
                  <a:pt x="383" y="273"/>
                </a:moveTo>
                <a:lnTo>
                  <a:pt x="31" y="273"/>
                </a:lnTo>
                <a:lnTo>
                  <a:pt x="31" y="273"/>
                </a:lnTo>
                <a:cubicBezTo>
                  <a:pt x="16" y="273"/>
                  <a:pt x="0" y="264"/>
                  <a:pt x="0" y="246"/>
                </a:cubicBezTo>
                <a:lnTo>
                  <a:pt x="0" y="146"/>
                </a:lnTo>
                <a:lnTo>
                  <a:pt x="0" y="146"/>
                </a:lnTo>
                <a:cubicBezTo>
                  <a:pt x="0" y="143"/>
                  <a:pt x="0" y="140"/>
                  <a:pt x="1" y="136"/>
                </a:cubicBezTo>
                <a:lnTo>
                  <a:pt x="1" y="136"/>
                </a:lnTo>
                <a:cubicBezTo>
                  <a:pt x="17" y="97"/>
                  <a:pt x="45" y="63"/>
                  <a:pt x="81" y="39"/>
                </a:cubicBezTo>
                <a:lnTo>
                  <a:pt x="81" y="39"/>
                </a:lnTo>
                <a:cubicBezTo>
                  <a:pt x="118" y="14"/>
                  <a:pt x="162" y="0"/>
                  <a:pt x="207" y="0"/>
                </a:cubicBezTo>
                <a:lnTo>
                  <a:pt x="207" y="0"/>
                </a:lnTo>
                <a:cubicBezTo>
                  <a:pt x="252" y="0"/>
                  <a:pt x="296" y="14"/>
                  <a:pt x="332" y="39"/>
                </a:cubicBezTo>
                <a:lnTo>
                  <a:pt x="332" y="39"/>
                </a:lnTo>
                <a:cubicBezTo>
                  <a:pt x="368" y="63"/>
                  <a:pt x="396" y="97"/>
                  <a:pt x="412" y="136"/>
                </a:cubicBezTo>
                <a:lnTo>
                  <a:pt x="412" y="136"/>
                </a:lnTo>
                <a:cubicBezTo>
                  <a:pt x="413" y="140"/>
                  <a:pt x="414" y="143"/>
                  <a:pt x="414" y="146"/>
                </a:cubicBezTo>
                <a:lnTo>
                  <a:pt x="414" y="246"/>
                </a:lnTo>
                <a:lnTo>
                  <a:pt x="414" y="246"/>
                </a:lnTo>
                <a:cubicBezTo>
                  <a:pt x="414" y="264"/>
                  <a:pt x="398" y="273"/>
                  <a:pt x="383" y="273"/>
                </a:cubicBezTo>
                <a:close/>
              </a:path>
            </a:pathLst>
          </a:custGeom>
          <a:solidFill>
            <a:schemeClr val="bg1"/>
          </a:solidFill>
          <a:ln>
            <a:noFill/>
          </a:ln>
          <a:effectLst/>
        </p:spPr>
        <p:txBody>
          <a:bodyPr wrap="none" anchor="ctr"/>
          <a:lstStyle/>
          <a:p>
            <a:endParaRPr lang="en-US"/>
          </a:p>
        </p:txBody>
      </p:sp>
      <p:sp>
        <p:nvSpPr>
          <p:cNvPr id="57" name="Rectangle: Rounded Corners 56">
            <a:extLst>
              <a:ext uri="{FF2B5EF4-FFF2-40B4-BE49-F238E27FC236}">
                <a16:creationId xmlns:a16="http://schemas.microsoft.com/office/drawing/2014/main" id="{AEEFBFA2-8BAF-46D2-9F24-7279D99E36EC}"/>
              </a:ext>
            </a:extLst>
          </p:cNvPr>
          <p:cNvSpPr/>
          <p:nvPr/>
        </p:nvSpPr>
        <p:spPr>
          <a:xfrm>
            <a:off x="12142943" y="11767417"/>
            <a:ext cx="11604568" cy="471266"/>
          </a:xfrm>
          <a:prstGeom prst="roundRect">
            <a:avLst>
              <a:gd name="adj" fmla="val 9514"/>
            </a:avLst>
          </a:prstGeom>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Y"/>
          </a:p>
        </p:txBody>
      </p:sp>
      <p:sp>
        <p:nvSpPr>
          <p:cNvPr id="17" name="CuadroTexto 755">
            <a:extLst>
              <a:ext uri="{FF2B5EF4-FFF2-40B4-BE49-F238E27FC236}">
                <a16:creationId xmlns:a16="http://schemas.microsoft.com/office/drawing/2014/main" id="{B7340E70-2768-426D-B84B-9D7057B2EBB3}"/>
              </a:ext>
            </a:extLst>
          </p:cNvPr>
          <p:cNvSpPr txBox="1"/>
          <p:nvPr/>
        </p:nvSpPr>
        <p:spPr>
          <a:xfrm>
            <a:off x="13394994" y="7971016"/>
            <a:ext cx="9792568" cy="3539430"/>
          </a:xfrm>
          <a:prstGeom prst="rect">
            <a:avLst/>
          </a:prstGeom>
          <a:noFill/>
        </p:spPr>
        <p:txBody>
          <a:bodyPr wrap="square" rtlCol="0">
            <a:spAutoFit/>
          </a:bodyPr>
          <a:lstStyle/>
          <a:p>
            <a:pPr algn="ctr"/>
            <a:r>
              <a:rPr lang="en-US" sz="3200" dirty="0">
                <a:solidFill>
                  <a:schemeClr val="bg1"/>
                </a:solidFill>
                <a:latin typeface="Lato Light" charset="0"/>
                <a:ea typeface="Lato Light" charset="0"/>
                <a:cs typeface="Lato Light" charset="0"/>
              </a:rPr>
              <a:t>F1 takes into account only the IR array measurements while F2 considers only the camera's measurements. In general, the proposed method follows F1 to manipulate the steering parameters, while F2 manipulates the speed parameters of the robot and selects an optimal set of </a:t>
            </a:r>
            <a:r>
              <a:rPr lang="en-US" sz="3200" dirty="0" err="1">
                <a:solidFill>
                  <a:schemeClr val="bg1"/>
                </a:solidFill>
                <a:latin typeface="Lato Light" charset="0"/>
                <a:ea typeface="Lato Light" charset="0"/>
                <a:cs typeface="Lato Light" charset="0"/>
              </a:rPr>
              <a:t>Kp</a:t>
            </a:r>
            <a:r>
              <a:rPr lang="en-US" sz="3200" dirty="0">
                <a:solidFill>
                  <a:schemeClr val="bg1"/>
                </a:solidFill>
                <a:latin typeface="Lato Light" charset="0"/>
                <a:ea typeface="Lato Light" charset="0"/>
                <a:cs typeface="Lato Light" charset="0"/>
              </a:rPr>
              <a:t>, Ki, </a:t>
            </a:r>
            <a:r>
              <a:rPr lang="en-US" sz="3200" dirty="0" err="1">
                <a:solidFill>
                  <a:schemeClr val="bg1"/>
                </a:solidFill>
                <a:latin typeface="Lato Light" charset="0"/>
                <a:ea typeface="Lato Light" charset="0"/>
                <a:cs typeface="Lato Light" charset="0"/>
              </a:rPr>
              <a:t>Kd</a:t>
            </a:r>
            <a:r>
              <a:rPr lang="en-US" sz="3200" dirty="0">
                <a:solidFill>
                  <a:schemeClr val="bg1"/>
                </a:solidFill>
                <a:latin typeface="Lato Light" charset="0"/>
                <a:ea typeface="Lato Light" charset="0"/>
                <a:cs typeface="Lato Light" charset="0"/>
              </a:rPr>
              <a:t> parameters for the desired speed. </a:t>
            </a:r>
          </a:p>
        </p:txBody>
      </p:sp>
    </p:spTree>
    <p:extLst>
      <p:ext uri="{BB962C8B-B14F-4D97-AF65-F5344CB8AC3E}">
        <p14:creationId xmlns:p14="http://schemas.microsoft.com/office/powerpoint/2010/main" val="37372726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 name="CuadroTexto 754"/>
          <p:cNvSpPr txBox="1"/>
          <p:nvPr/>
        </p:nvSpPr>
        <p:spPr>
          <a:xfrm>
            <a:off x="3314322" y="1472269"/>
            <a:ext cx="17128407" cy="1446550"/>
          </a:xfrm>
          <a:prstGeom prst="rect">
            <a:avLst/>
          </a:prstGeom>
          <a:noFill/>
        </p:spPr>
        <p:txBody>
          <a:bodyPr wrap="none" rtlCol="0">
            <a:spAutoFit/>
          </a:bodyPr>
          <a:lstStyle/>
          <a:p>
            <a:pPr algn="ctr"/>
            <a:r>
              <a:rPr lang="en-US" sz="8800" b="1" dirty="0">
                <a:solidFill>
                  <a:schemeClr val="tx2"/>
                </a:solidFill>
                <a:latin typeface="Lato Heavy" charset="0"/>
                <a:ea typeface="Lato Heavy" charset="0"/>
                <a:cs typeface="Lato Heavy" charset="0"/>
              </a:rPr>
              <a:t>Proposed Navigation Algorithm</a:t>
            </a:r>
          </a:p>
        </p:txBody>
      </p:sp>
      <p:sp>
        <p:nvSpPr>
          <p:cNvPr id="31" name="CuadroTexto 755">
            <a:extLst>
              <a:ext uri="{FF2B5EF4-FFF2-40B4-BE49-F238E27FC236}">
                <a16:creationId xmlns:a16="http://schemas.microsoft.com/office/drawing/2014/main" id="{EADEE27E-530B-4FF3-9265-F274DCE75A62}"/>
              </a:ext>
            </a:extLst>
          </p:cNvPr>
          <p:cNvSpPr txBox="1"/>
          <p:nvPr/>
        </p:nvSpPr>
        <p:spPr>
          <a:xfrm>
            <a:off x="1722132" y="2992612"/>
            <a:ext cx="20312779" cy="1200329"/>
          </a:xfrm>
          <a:prstGeom prst="rect">
            <a:avLst/>
          </a:prstGeom>
          <a:noFill/>
        </p:spPr>
        <p:txBody>
          <a:bodyPr wrap="square" rtlCol="0">
            <a:spAutoFit/>
          </a:bodyPr>
          <a:lstStyle/>
          <a:p>
            <a:pPr algn="ctr"/>
            <a:r>
              <a:rPr lang="en-US" dirty="0">
                <a:latin typeface="Lato Light" charset="0"/>
                <a:ea typeface="Lato Light" charset="0"/>
                <a:cs typeface="Lato Light" charset="0"/>
              </a:rPr>
              <a:t>We propose a new algorithm that combines the advantages of the PID with the benefits of a visual system using a Fuzzy Ruled-Based approach.</a:t>
            </a:r>
          </a:p>
        </p:txBody>
      </p:sp>
      <p:sp>
        <p:nvSpPr>
          <p:cNvPr id="46" name="Rectangle: Rounded Corners 45">
            <a:extLst>
              <a:ext uri="{FF2B5EF4-FFF2-40B4-BE49-F238E27FC236}">
                <a16:creationId xmlns:a16="http://schemas.microsoft.com/office/drawing/2014/main" id="{9A8D52F4-221B-405F-80B2-2E78B230EE54}"/>
              </a:ext>
            </a:extLst>
          </p:cNvPr>
          <p:cNvSpPr/>
          <p:nvPr/>
        </p:nvSpPr>
        <p:spPr>
          <a:xfrm>
            <a:off x="12359215" y="6342224"/>
            <a:ext cx="11146475" cy="5810766"/>
          </a:xfrm>
          <a:prstGeom prst="roundRect">
            <a:avLst>
              <a:gd name="adj" fmla="val 95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48" name="Freeform 245">
            <a:extLst>
              <a:ext uri="{FF2B5EF4-FFF2-40B4-BE49-F238E27FC236}">
                <a16:creationId xmlns:a16="http://schemas.microsoft.com/office/drawing/2014/main" id="{6B3E7E57-F296-4EEA-9329-4D4F89D08007}"/>
              </a:ext>
            </a:extLst>
          </p:cNvPr>
          <p:cNvSpPr>
            <a:spLocks noChangeArrowheads="1"/>
          </p:cNvSpPr>
          <p:nvPr/>
        </p:nvSpPr>
        <p:spPr bwMode="auto">
          <a:xfrm>
            <a:off x="11565899" y="4846559"/>
            <a:ext cx="2924646" cy="2867487"/>
          </a:xfrm>
          <a:custGeom>
            <a:avLst/>
            <a:gdLst>
              <a:gd name="T0" fmla="*/ 2705 w 2706"/>
              <a:gd name="T1" fmla="*/ 2653 h 2654"/>
              <a:gd name="T2" fmla="*/ 0 w 2706"/>
              <a:gd name="T3" fmla="*/ 2653 h 2654"/>
              <a:gd name="T4" fmla="*/ 0 w 2706"/>
              <a:gd name="T5" fmla="*/ 0 h 2654"/>
              <a:gd name="T6" fmla="*/ 2705 w 2706"/>
              <a:gd name="T7" fmla="*/ 0 h 2654"/>
              <a:gd name="T8" fmla="*/ 2353 w 2706"/>
              <a:gd name="T9" fmla="*/ 1338 h 2654"/>
              <a:gd name="T10" fmla="*/ 2705 w 2706"/>
              <a:gd name="T11" fmla="*/ 2653 h 2654"/>
            </a:gdLst>
            <a:ahLst/>
            <a:cxnLst>
              <a:cxn ang="0">
                <a:pos x="T0" y="T1"/>
              </a:cxn>
              <a:cxn ang="0">
                <a:pos x="T2" y="T3"/>
              </a:cxn>
              <a:cxn ang="0">
                <a:pos x="T4" y="T5"/>
              </a:cxn>
              <a:cxn ang="0">
                <a:pos x="T6" y="T7"/>
              </a:cxn>
              <a:cxn ang="0">
                <a:pos x="T8" y="T9"/>
              </a:cxn>
              <a:cxn ang="0">
                <a:pos x="T10" y="T11"/>
              </a:cxn>
            </a:cxnLst>
            <a:rect l="0" t="0" r="r" b="b"/>
            <a:pathLst>
              <a:path w="2706" h="2654">
                <a:moveTo>
                  <a:pt x="2705" y="2653"/>
                </a:moveTo>
                <a:lnTo>
                  <a:pt x="0" y="2653"/>
                </a:lnTo>
                <a:lnTo>
                  <a:pt x="0" y="0"/>
                </a:lnTo>
                <a:lnTo>
                  <a:pt x="2705" y="0"/>
                </a:lnTo>
                <a:lnTo>
                  <a:pt x="2353" y="1338"/>
                </a:lnTo>
                <a:lnTo>
                  <a:pt x="2705" y="2653"/>
                </a:lnTo>
              </a:path>
            </a:pathLst>
          </a:custGeom>
          <a:solidFill>
            <a:schemeClr val="accent2"/>
          </a:solidFill>
          <a:ln>
            <a:noFill/>
          </a:ln>
          <a:effectLst/>
        </p:spPr>
        <p:txBody>
          <a:bodyPr wrap="none" anchor="ctr"/>
          <a:lstStyle/>
          <a:p>
            <a:endParaRPr lang="en-US"/>
          </a:p>
        </p:txBody>
      </p:sp>
      <p:sp>
        <p:nvSpPr>
          <p:cNvPr id="49" name="Freeform 252">
            <a:extLst>
              <a:ext uri="{FF2B5EF4-FFF2-40B4-BE49-F238E27FC236}">
                <a16:creationId xmlns:a16="http://schemas.microsoft.com/office/drawing/2014/main" id="{9FA639D8-A264-4F40-8074-0A98992D694C}"/>
              </a:ext>
            </a:extLst>
          </p:cNvPr>
          <p:cNvSpPr>
            <a:spLocks noChangeArrowheads="1"/>
          </p:cNvSpPr>
          <p:nvPr/>
        </p:nvSpPr>
        <p:spPr bwMode="auto">
          <a:xfrm>
            <a:off x="12442340" y="5780159"/>
            <a:ext cx="952654" cy="1124131"/>
          </a:xfrm>
          <a:custGeom>
            <a:avLst/>
            <a:gdLst>
              <a:gd name="T0" fmla="*/ 841 w 880"/>
              <a:gd name="T1" fmla="*/ 49 h 1042"/>
              <a:gd name="T2" fmla="*/ 841 w 880"/>
              <a:gd name="T3" fmla="*/ 49 h 1042"/>
              <a:gd name="T4" fmla="*/ 841 w 880"/>
              <a:gd name="T5" fmla="*/ 1041 h 1042"/>
              <a:gd name="T6" fmla="*/ 37 w 880"/>
              <a:gd name="T7" fmla="*/ 1041 h 1042"/>
              <a:gd name="T8" fmla="*/ 37 w 880"/>
              <a:gd name="T9" fmla="*/ 1041 h 1042"/>
              <a:gd name="T10" fmla="*/ 0 w 880"/>
              <a:gd name="T11" fmla="*/ 1004 h 1042"/>
              <a:gd name="T12" fmla="*/ 0 w 880"/>
              <a:gd name="T13" fmla="*/ 38 h 1042"/>
              <a:gd name="T14" fmla="*/ 0 w 880"/>
              <a:gd name="T15" fmla="*/ 38 h 1042"/>
              <a:gd name="T16" fmla="*/ 37 w 880"/>
              <a:gd name="T17" fmla="*/ 0 h 1042"/>
              <a:gd name="T18" fmla="*/ 192 w 880"/>
              <a:gd name="T19" fmla="*/ 0 h 1042"/>
              <a:gd name="T20" fmla="*/ 192 w 880"/>
              <a:gd name="T21" fmla="*/ 0 h 1042"/>
              <a:gd name="T22" fmla="*/ 216 w 880"/>
              <a:gd name="T23" fmla="*/ 25 h 1042"/>
              <a:gd name="T24" fmla="*/ 216 w 880"/>
              <a:gd name="T25" fmla="*/ 25 h 1042"/>
              <a:gd name="T26" fmla="*/ 192 w 880"/>
              <a:gd name="T27" fmla="*/ 49 h 1042"/>
              <a:gd name="T28" fmla="*/ 48 w 880"/>
              <a:gd name="T29" fmla="*/ 49 h 1042"/>
              <a:gd name="T30" fmla="*/ 48 w 880"/>
              <a:gd name="T31" fmla="*/ 993 h 1042"/>
              <a:gd name="T32" fmla="*/ 831 w 880"/>
              <a:gd name="T33" fmla="*/ 993 h 1042"/>
              <a:gd name="T34" fmla="*/ 831 w 880"/>
              <a:gd name="T35" fmla="*/ 49 h 1042"/>
              <a:gd name="T36" fmla="*/ 686 w 880"/>
              <a:gd name="T37" fmla="*/ 49 h 1042"/>
              <a:gd name="T38" fmla="*/ 686 w 880"/>
              <a:gd name="T39" fmla="*/ 49 h 1042"/>
              <a:gd name="T40" fmla="*/ 662 w 880"/>
              <a:gd name="T41" fmla="*/ 25 h 1042"/>
              <a:gd name="T42" fmla="*/ 662 w 880"/>
              <a:gd name="T43" fmla="*/ 25 h 1042"/>
              <a:gd name="T44" fmla="*/ 686 w 880"/>
              <a:gd name="T45" fmla="*/ 0 h 1042"/>
              <a:gd name="T46" fmla="*/ 841 w 880"/>
              <a:gd name="T47" fmla="*/ 0 h 1042"/>
              <a:gd name="T48" fmla="*/ 841 w 880"/>
              <a:gd name="T49" fmla="*/ 0 h 1042"/>
              <a:gd name="T50" fmla="*/ 879 w 880"/>
              <a:gd name="T51" fmla="*/ 38 h 1042"/>
              <a:gd name="T52" fmla="*/ 879 w 880"/>
              <a:gd name="T53" fmla="*/ 1004 h 1042"/>
              <a:gd name="T54" fmla="*/ 879 w 880"/>
              <a:gd name="T55" fmla="*/ 1004 h 1042"/>
              <a:gd name="T56" fmla="*/ 841 w 880"/>
              <a:gd name="T57" fmla="*/ 1041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0" h="1042">
                <a:moveTo>
                  <a:pt x="841" y="49"/>
                </a:moveTo>
                <a:lnTo>
                  <a:pt x="841" y="49"/>
                </a:lnTo>
                <a:close/>
                <a:moveTo>
                  <a:pt x="841" y="1041"/>
                </a:moveTo>
                <a:lnTo>
                  <a:pt x="37" y="1041"/>
                </a:lnTo>
                <a:lnTo>
                  <a:pt x="37" y="1041"/>
                </a:lnTo>
                <a:cubicBezTo>
                  <a:pt x="17" y="1041"/>
                  <a:pt x="0" y="1025"/>
                  <a:pt x="0" y="1004"/>
                </a:cubicBezTo>
                <a:lnTo>
                  <a:pt x="0" y="38"/>
                </a:lnTo>
                <a:lnTo>
                  <a:pt x="0" y="38"/>
                </a:lnTo>
                <a:cubicBezTo>
                  <a:pt x="0" y="17"/>
                  <a:pt x="17" y="0"/>
                  <a:pt x="37" y="0"/>
                </a:cubicBezTo>
                <a:lnTo>
                  <a:pt x="192" y="0"/>
                </a:lnTo>
                <a:lnTo>
                  <a:pt x="192" y="0"/>
                </a:lnTo>
                <a:cubicBezTo>
                  <a:pt x="205" y="0"/>
                  <a:pt x="216" y="11"/>
                  <a:pt x="216" y="25"/>
                </a:cubicBezTo>
                <a:lnTo>
                  <a:pt x="216" y="25"/>
                </a:lnTo>
                <a:cubicBezTo>
                  <a:pt x="216" y="38"/>
                  <a:pt x="205" y="49"/>
                  <a:pt x="192" y="49"/>
                </a:cubicBezTo>
                <a:lnTo>
                  <a:pt x="48" y="49"/>
                </a:lnTo>
                <a:lnTo>
                  <a:pt x="48" y="993"/>
                </a:lnTo>
                <a:lnTo>
                  <a:pt x="831" y="993"/>
                </a:lnTo>
                <a:lnTo>
                  <a:pt x="831" y="49"/>
                </a:lnTo>
                <a:lnTo>
                  <a:pt x="686" y="49"/>
                </a:lnTo>
                <a:lnTo>
                  <a:pt x="686" y="49"/>
                </a:lnTo>
                <a:cubicBezTo>
                  <a:pt x="673" y="49"/>
                  <a:pt x="662" y="38"/>
                  <a:pt x="662" y="25"/>
                </a:cubicBezTo>
                <a:lnTo>
                  <a:pt x="662" y="25"/>
                </a:lnTo>
                <a:cubicBezTo>
                  <a:pt x="662" y="11"/>
                  <a:pt x="673" y="0"/>
                  <a:pt x="686" y="0"/>
                </a:cubicBezTo>
                <a:lnTo>
                  <a:pt x="841" y="0"/>
                </a:lnTo>
                <a:lnTo>
                  <a:pt x="841" y="0"/>
                </a:lnTo>
                <a:cubicBezTo>
                  <a:pt x="862" y="0"/>
                  <a:pt x="879" y="17"/>
                  <a:pt x="879" y="38"/>
                </a:cubicBezTo>
                <a:lnTo>
                  <a:pt x="879" y="1004"/>
                </a:lnTo>
                <a:lnTo>
                  <a:pt x="879" y="1004"/>
                </a:lnTo>
                <a:cubicBezTo>
                  <a:pt x="879" y="1025"/>
                  <a:pt x="862" y="1041"/>
                  <a:pt x="841" y="1041"/>
                </a:cubicBezTo>
                <a:close/>
              </a:path>
            </a:pathLst>
          </a:custGeom>
          <a:solidFill>
            <a:schemeClr val="bg1"/>
          </a:solidFill>
          <a:ln>
            <a:noFill/>
          </a:ln>
          <a:effectLst/>
        </p:spPr>
        <p:txBody>
          <a:bodyPr wrap="none" anchor="ctr"/>
          <a:lstStyle/>
          <a:p>
            <a:endParaRPr lang="en-US"/>
          </a:p>
        </p:txBody>
      </p:sp>
      <p:sp>
        <p:nvSpPr>
          <p:cNvPr id="50" name="Freeform 253">
            <a:extLst>
              <a:ext uri="{FF2B5EF4-FFF2-40B4-BE49-F238E27FC236}">
                <a16:creationId xmlns:a16="http://schemas.microsoft.com/office/drawing/2014/main" id="{5AE45BD2-7C20-435F-9EE5-796512CE2CCA}"/>
              </a:ext>
            </a:extLst>
          </p:cNvPr>
          <p:cNvSpPr>
            <a:spLocks noChangeArrowheads="1"/>
          </p:cNvSpPr>
          <p:nvPr/>
        </p:nvSpPr>
        <p:spPr bwMode="auto">
          <a:xfrm>
            <a:off x="12623344" y="6046902"/>
            <a:ext cx="185766" cy="185766"/>
          </a:xfrm>
          <a:custGeom>
            <a:avLst/>
            <a:gdLst>
              <a:gd name="T0" fmla="*/ 48 w 172"/>
              <a:gd name="T1" fmla="*/ 123 h 171"/>
              <a:gd name="T2" fmla="*/ 123 w 172"/>
              <a:gd name="T3" fmla="*/ 123 h 171"/>
              <a:gd name="T4" fmla="*/ 123 w 172"/>
              <a:gd name="T5" fmla="*/ 48 h 171"/>
              <a:gd name="T6" fmla="*/ 48 w 172"/>
              <a:gd name="T7" fmla="*/ 48 h 171"/>
              <a:gd name="T8" fmla="*/ 48 w 172"/>
              <a:gd name="T9" fmla="*/ 123 h 171"/>
              <a:gd name="T10" fmla="*/ 147 w 172"/>
              <a:gd name="T11" fmla="*/ 170 h 171"/>
              <a:gd name="T12" fmla="*/ 24 w 172"/>
              <a:gd name="T13" fmla="*/ 170 h 171"/>
              <a:gd name="T14" fmla="*/ 24 w 172"/>
              <a:gd name="T15" fmla="*/ 170 h 171"/>
              <a:gd name="T16" fmla="*/ 0 w 172"/>
              <a:gd name="T17" fmla="*/ 146 h 171"/>
              <a:gd name="T18" fmla="*/ 0 w 172"/>
              <a:gd name="T19" fmla="*/ 24 h 171"/>
              <a:gd name="T20" fmla="*/ 0 w 172"/>
              <a:gd name="T21" fmla="*/ 24 h 171"/>
              <a:gd name="T22" fmla="*/ 24 w 172"/>
              <a:gd name="T23" fmla="*/ 0 h 171"/>
              <a:gd name="T24" fmla="*/ 147 w 172"/>
              <a:gd name="T25" fmla="*/ 0 h 171"/>
              <a:gd name="T26" fmla="*/ 147 w 172"/>
              <a:gd name="T27" fmla="*/ 0 h 171"/>
              <a:gd name="T28" fmla="*/ 171 w 172"/>
              <a:gd name="T29" fmla="*/ 24 h 171"/>
              <a:gd name="T30" fmla="*/ 171 w 172"/>
              <a:gd name="T31" fmla="*/ 146 h 171"/>
              <a:gd name="T32" fmla="*/ 171 w 172"/>
              <a:gd name="T33" fmla="*/ 146 h 171"/>
              <a:gd name="T34" fmla="*/ 147 w 172"/>
              <a:gd name="T35" fmla="*/ 17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 h="171">
                <a:moveTo>
                  <a:pt x="48" y="123"/>
                </a:moveTo>
                <a:lnTo>
                  <a:pt x="123" y="123"/>
                </a:lnTo>
                <a:lnTo>
                  <a:pt x="123" y="48"/>
                </a:lnTo>
                <a:lnTo>
                  <a:pt x="48" y="48"/>
                </a:lnTo>
                <a:lnTo>
                  <a:pt x="48" y="123"/>
                </a:lnTo>
                <a:close/>
                <a:moveTo>
                  <a:pt x="147" y="170"/>
                </a:moveTo>
                <a:lnTo>
                  <a:pt x="24" y="170"/>
                </a:lnTo>
                <a:lnTo>
                  <a:pt x="24" y="170"/>
                </a:lnTo>
                <a:cubicBezTo>
                  <a:pt x="11" y="170"/>
                  <a:pt x="0" y="160"/>
                  <a:pt x="0" y="146"/>
                </a:cubicBezTo>
                <a:lnTo>
                  <a:pt x="0" y="24"/>
                </a:lnTo>
                <a:lnTo>
                  <a:pt x="0" y="24"/>
                </a:lnTo>
                <a:cubicBezTo>
                  <a:pt x="0" y="11"/>
                  <a:pt x="11" y="0"/>
                  <a:pt x="24" y="0"/>
                </a:cubicBezTo>
                <a:lnTo>
                  <a:pt x="147" y="0"/>
                </a:lnTo>
                <a:lnTo>
                  <a:pt x="147" y="0"/>
                </a:lnTo>
                <a:cubicBezTo>
                  <a:pt x="160" y="0"/>
                  <a:pt x="171" y="11"/>
                  <a:pt x="171" y="24"/>
                </a:cubicBezTo>
                <a:lnTo>
                  <a:pt x="171" y="146"/>
                </a:lnTo>
                <a:lnTo>
                  <a:pt x="171" y="146"/>
                </a:lnTo>
                <a:cubicBezTo>
                  <a:pt x="171" y="160"/>
                  <a:pt x="160" y="170"/>
                  <a:pt x="147" y="170"/>
                </a:cubicBezTo>
                <a:close/>
              </a:path>
            </a:pathLst>
          </a:custGeom>
          <a:solidFill>
            <a:schemeClr val="bg1"/>
          </a:solidFill>
          <a:ln>
            <a:noFill/>
          </a:ln>
          <a:effectLst/>
        </p:spPr>
        <p:txBody>
          <a:bodyPr wrap="none" anchor="ctr"/>
          <a:lstStyle/>
          <a:p>
            <a:endParaRPr lang="en-US"/>
          </a:p>
        </p:txBody>
      </p:sp>
      <p:sp>
        <p:nvSpPr>
          <p:cNvPr id="51" name="Freeform 254">
            <a:extLst>
              <a:ext uri="{FF2B5EF4-FFF2-40B4-BE49-F238E27FC236}">
                <a16:creationId xmlns:a16="http://schemas.microsoft.com/office/drawing/2014/main" id="{7B9176A3-C22E-46E4-90B6-D263BE8907B4}"/>
              </a:ext>
            </a:extLst>
          </p:cNvPr>
          <p:cNvSpPr>
            <a:spLocks noChangeArrowheads="1"/>
          </p:cNvSpPr>
          <p:nvPr/>
        </p:nvSpPr>
        <p:spPr bwMode="auto">
          <a:xfrm>
            <a:off x="12623344" y="6313645"/>
            <a:ext cx="185766" cy="185766"/>
          </a:xfrm>
          <a:custGeom>
            <a:avLst/>
            <a:gdLst>
              <a:gd name="T0" fmla="*/ 48 w 172"/>
              <a:gd name="T1" fmla="*/ 122 h 171"/>
              <a:gd name="T2" fmla="*/ 123 w 172"/>
              <a:gd name="T3" fmla="*/ 122 h 171"/>
              <a:gd name="T4" fmla="*/ 123 w 172"/>
              <a:gd name="T5" fmla="*/ 48 h 171"/>
              <a:gd name="T6" fmla="*/ 48 w 172"/>
              <a:gd name="T7" fmla="*/ 48 h 171"/>
              <a:gd name="T8" fmla="*/ 48 w 172"/>
              <a:gd name="T9" fmla="*/ 122 h 171"/>
              <a:gd name="T10" fmla="*/ 147 w 172"/>
              <a:gd name="T11" fmla="*/ 170 h 171"/>
              <a:gd name="T12" fmla="*/ 24 w 172"/>
              <a:gd name="T13" fmla="*/ 170 h 171"/>
              <a:gd name="T14" fmla="*/ 24 w 172"/>
              <a:gd name="T15" fmla="*/ 170 h 171"/>
              <a:gd name="T16" fmla="*/ 0 w 172"/>
              <a:gd name="T17" fmla="*/ 146 h 171"/>
              <a:gd name="T18" fmla="*/ 0 w 172"/>
              <a:gd name="T19" fmla="*/ 24 h 171"/>
              <a:gd name="T20" fmla="*/ 0 w 172"/>
              <a:gd name="T21" fmla="*/ 24 h 171"/>
              <a:gd name="T22" fmla="*/ 24 w 172"/>
              <a:gd name="T23" fmla="*/ 0 h 171"/>
              <a:gd name="T24" fmla="*/ 147 w 172"/>
              <a:gd name="T25" fmla="*/ 0 h 171"/>
              <a:gd name="T26" fmla="*/ 147 w 172"/>
              <a:gd name="T27" fmla="*/ 0 h 171"/>
              <a:gd name="T28" fmla="*/ 171 w 172"/>
              <a:gd name="T29" fmla="*/ 24 h 171"/>
              <a:gd name="T30" fmla="*/ 171 w 172"/>
              <a:gd name="T31" fmla="*/ 146 h 171"/>
              <a:gd name="T32" fmla="*/ 171 w 172"/>
              <a:gd name="T33" fmla="*/ 146 h 171"/>
              <a:gd name="T34" fmla="*/ 147 w 172"/>
              <a:gd name="T35" fmla="*/ 17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 h="171">
                <a:moveTo>
                  <a:pt x="48" y="122"/>
                </a:moveTo>
                <a:lnTo>
                  <a:pt x="123" y="122"/>
                </a:lnTo>
                <a:lnTo>
                  <a:pt x="123" y="48"/>
                </a:lnTo>
                <a:lnTo>
                  <a:pt x="48" y="48"/>
                </a:lnTo>
                <a:lnTo>
                  <a:pt x="48" y="122"/>
                </a:lnTo>
                <a:close/>
                <a:moveTo>
                  <a:pt x="147" y="170"/>
                </a:moveTo>
                <a:lnTo>
                  <a:pt x="24" y="170"/>
                </a:lnTo>
                <a:lnTo>
                  <a:pt x="24" y="170"/>
                </a:lnTo>
                <a:cubicBezTo>
                  <a:pt x="11" y="170"/>
                  <a:pt x="0" y="159"/>
                  <a:pt x="0" y="146"/>
                </a:cubicBezTo>
                <a:lnTo>
                  <a:pt x="0" y="24"/>
                </a:lnTo>
                <a:lnTo>
                  <a:pt x="0" y="24"/>
                </a:lnTo>
                <a:cubicBezTo>
                  <a:pt x="0" y="10"/>
                  <a:pt x="11" y="0"/>
                  <a:pt x="24" y="0"/>
                </a:cubicBezTo>
                <a:lnTo>
                  <a:pt x="147" y="0"/>
                </a:lnTo>
                <a:lnTo>
                  <a:pt x="147" y="0"/>
                </a:lnTo>
                <a:cubicBezTo>
                  <a:pt x="160" y="0"/>
                  <a:pt x="171" y="10"/>
                  <a:pt x="171" y="24"/>
                </a:cubicBezTo>
                <a:lnTo>
                  <a:pt x="171" y="146"/>
                </a:lnTo>
                <a:lnTo>
                  <a:pt x="171" y="146"/>
                </a:lnTo>
                <a:cubicBezTo>
                  <a:pt x="171" y="159"/>
                  <a:pt x="160" y="170"/>
                  <a:pt x="147" y="170"/>
                </a:cubicBezTo>
                <a:close/>
              </a:path>
            </a:pathLst>
          </a:custGeom>
          <a:solidFill>
            <a:schemeClr val="bg1"/>
          </a:solidFill>
          <a:ln>
            <a:noFill/>
          </a:ln>
          <a:effectLst/>
        </p:spPr>
        <p:txBody>
          <a:bodyPr wrap="none" anchor="ctr"/>
          <a:lstStyle/>
          <a:p>
            <a:endParaRPr lang="en-US"/>
          </a:p>
        </p:txBody>
      </p:sp>
      <p:sp>
        <p:nvSpPr>
          <p:cNvPr id="52" name="Freeform 255">
            <a:extLst>
              <a:ext uri="{FF2B5EF4-FFF2-40B4-BE49-F238E27FC236}">
                <a16:creationId xmlns:a16="http://schemas.microsoft.com/office/drawing/2014/main" id="{94A6223F-8D6F-4072-B737-54FF207830EF}"/>
              </a:ext>
            </a:extLst>
          </p:cNvPr>
          <p:cNvSpPr>
            <a:spLocks noChangeArrowheads="1"/>
          </p:cNvSpPr>
          <p:nvPr/>
        </p:nvSpPr>
        <p:spPr bwMode="auto">
          <a:xfrm>
            <a:off x="12623344" y="6580388"/>
            <a:ext cx="185766" cy="185766"/>
          </a:xfrm>
          <a:custGeom>
            <a:avLst/>
            <a:gdLst>
              <a:gd name="T0" fmla="*/ 48 w 172"/>
              <a:gd name="T1" fmla="*/ 123 h 172"/>
              <a:gd name="T2" fmla="*/ 123 w 172"/>
              <a:gd name="T3" fmla="*/ 123 h 172"/>
              <a:gd name="T4" fmla="*/ 123 w 172"/>
              <a:gd name="T5" fmla="*/ 48 h 172"/>
              <a:gd name="T6" fmla="*/ 48 w 172"/>
              <a:gd name="T7" fmla="*/ 48 h 172"/>
              <a:gd name="T8" fmla="*/ 48 w 172"/>
              <a:gd name="T9" fmla="*/ 123 h 172"/>
              <a:gd name="T10" fmla="*/ 147 w 172"/>
              <a:gd name="T11" fmla="*/ 171 h 172"/>
              <a:gd name="T12" fmla="*/ 24 w 172"/>
              <a:gd name="T13" fmla="*/ 171 h 172"/>
              <a:gd name="T14" fmla="*/ 24 w 172"/>
              <a:gd name="T15" fmla="*/ 171 h 172"/>
              <a:gd name="T16" fmla="*/ 0 w 172"/>
              <a:gd name="T17" fmla="*/ 147 h 172"/>
              <a:gd name="T18" fmla="*/ 0 w 172"/>
              <a:gd name="T19" fmla="*/ 24 h 172"/>
              <a:gd name="T20" fmla="*/ 0 w 172"/>
              <a:gd name="T21" fmla="*/ 24 h 172"/>
              <a:gd name="T22" fmla="*/ 24 w 172"/>
              <a:gd name="T23" fmla="*/ 0 h 172"/>
              <a:gd name="T24" fmla="*/ 147 w 172"/>
              <a:gd name="T25" fmla="*/ 0 h 172"/>
              <a:gd name="T26" fmla="*/ 147 w 172"/>
              <a:gd name="T27" fmla="*/ 0 h 172"/>
              <a:gd name="T28" fmla="*/ 171 w 172"/>
              <a:gd name="T29" fmla="*/ 24 h 172"/>
              <a:gd name="T30" fmla="*/ 171 w 172"/>
              <a:gd name="T31" fmla="*/ 147 h 172"/>
              <a:gd name="T32" fmla="*/ 171 w 172"/>
              <a:gd name="T33" fmla="*/ 147 h 172"/>
              <a:gd name="T34" fmla="*/ 147 w 172"/>
              <a:gd name="T35" fmla="*/ 17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 h="172">
                <a:moveTo>
                  <a:pt x="48" y="123"/>
                </a:moveTo>
                <a:lnTo>
                  <a:pt x="123" y="123"/>
                </a:lnTo>
                <a:lnTo>
                  <a:pt x="123" y="48"/>
                </a:lnTo>
                <a:lnTo>
                  <a:pt x="48" y="48"/>
                </a:lnTo>
                <a:lnTo>
                  <a:pt x="48" y="123"/>
                </a:lnTo>
                <a:close/>
                <a:moveTo>
                  <a:pt x="147" y="171"/>
                </a:moveTo>
                <a:lnTo>
                  <a:pt x="24" y="171"/>
                </a:lnTo>
                <a:lnTo>
                  <a:pt x="24" y="171"/>
                </a:lnTo>
                <a:cubicBezTo>
                  <a:pt x="11" y="171"/>
                  <a:pt x="0" y="160"/>
                  <a:pt x="0" y="147"/>
                </a:cubicBezTo>
                <a:lnTo>
                  <a:pt x="0" y="24"/>
                </a:lnTo>
                <a:lnTo>
                  <a:pt x="0" y="24"/>
                </a:lnTo>
                <a:cubicBezTo>
                  <a:pt x="0" y="11"/>
                  <a:pt x="11" y="0"/>
                  <a:pt x="24" y="0"/>
                </a:cubicBezTo>
                <a:lnTo>
                  <a:pt x="147" y="0"/>
                </a:lnTo>
                <a:lnTo>
                  <a:pt x="147" y="0"/>
                </a:lnTo>
                <a:cubicBezTo>
                  <a:pt x="160" y="0"/>
                  <a:pt x="171" y="11"/>
                  <a:pt x="171" y="24"/>
                </a:cubicBezTo>
                <a:lnTo>
                  <a:pt x="171" y="147"/>
                </a:lnTo>
                <a:lnTo>
                  <a:pt x="171" y="147"/>
                </a:lnTo>
                <a:cubicBezTo>
                  <a:pt x="171" y="160"/>
                  <a:pt x="160" y="171"/>
                  <a:pt x="147" y="171"/>
                </a:cubicBezTo>
                <a:close/>
              </a:path>
            </a:pathLst>
          </a:custGeom>
          <a:solidFill>
            <a:schemeClr val="bg1"/>
          </a:solidFill>
          <a:ln>
            <a:noFill/>
          </a:ln>
          <a:effectLst/>
        </p:spPr>
        <p:txBody>
          <a:bodyPr wrap="none" anchor="ctr"/>
          <a:lstStyle/>
          <a:p>
            <a:endParaRPr lang="en-US"/>
          </a:p>
        </p:txBody>
      </p:sp>
      <p:sp>
        <p:nvSpPr>
          <p:cNvPr id="53" name="Freeform 256">
            <a:extLst>
              <a:ext uri="{FF2B5EF4-FFF2-40B4-BE49-F238E27FC236}">
                <a16:creationId xmlns:a16="http://schemas.microsoft.com/office/drawing/2014/main" id="{21D6A4C0-E3B2-455B-87BC-0D0630AD6B68}"/>
              </a:ext>
            </a:extLst>
          </p:cNvPr>
          <p:cNvSpPr>
            <a:spLocks noChangeArrowheads="1"/>
          </p:cNvSpPr>
          <p:nvPr/>
        </p:nvSpPr>
        <p:spPr bwMode="auto">
          <a:xfrm>
            <a:off x="12890087" y="6113588"/>
            <a:ext cx="319137" cy="52394"/>
          </a:xfrm>
          <a:custGeom>
            <a:avLst/>
            <a:gdLst>
              <a:gd name="T0" fmla="*/ 270 w 295"/>
              <a:gd name="T1" fmla="*/ 48 h 49"/>
              <a:gd name="T2" fmla="*/ 23 w 295"/>
              <a:gd name="T3" fmla="*/ 48 h 49"/>
              <a:gd name="T4" fmla="*/ 23 w 295"/>
              <a:gd name="T5" fmla="*/ 48 h 49"/>
              <a:gd name="T6" fmla="*/ 0 w 295"/>
              <a:gd name="T7" fmla="*/ 24 h 49"/>
              <a:gd name="T8" fmla="*/ 0 w 295"/>
              <a:gd name="T9" fmla="*/ 24 h 49"/>
              <a:gd name="T10" fmla="*/ 23 w 295"/>
              <a:gd name="T11" fmla="*/ 0 h 49"/>
              <a:gd name="T12" fmla="*/ 270 w 295"/>
              <a:gd name="T13" fmla="*/ 0 h 49"/>
              <a:gd name="T14" fmla="*/ 270 w 295"/>
              <a:gd name="T15" fmla="*/ 0 h 49"/>
              <a:gd name="T16" fmla="*/ 294 w 295"/>
              <a:gd name="T17" fmla="*/ 24 h 49"/>
              <a:gd name="T18" fmla="*/ 294 w 295"/>
              <a:gd name="T19" fmla="*/ 24 h 49"/>
              <a:gd name="T20" fmla="*/ 270 w 295"/>
              <a:gd name="T21"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5" h="49">
                <a:moveTo>
                  <a:pt x="270" y="48"/>
                </a:moveTo>
                <a:lnTo>
                  <a:pt x="23" y="48"/>
                </a:lnTo>
                <a:lnTo>
                  <a:pt x="23" y="48"/>
                </a:lnTo>
                <a:cubicBezTo>
                  <a:pt x="10" y="48"/>
                  <a:pt x="0" y="37"/>
                  <a:pt x="0" y="24"/>
                </a:cubicBezTo>
                <a:lnTo>
                  <a:pt x="0" y="24"/>
                </a:lnTo>
                <a:cubicBezTo>
                  <a:pt x="0" y="11"/>
                  <a:pt x="10" y="0"/>
                  <a:pt x="23" y="0"/>
                </a:cubicBezTo>
                <a:lnTo>
                  <a:pt x="270" y="0"/>
                </a:lnTo>
                <a:lnTo>
                  <a:pt x="270" y="0"/>
                </a:lnTo>
                <a:cubicBezTo>
                  <a:pt x="283" y="0"/>
                  <a:pt x="294" y="11"/>
                  <a:pt x="294" y="24"/>
                </a:cubicBezTo>
                <a:lnTo>
                  <a:pt x="294" y="24"/>
                </a:lnTo>
                <a:cubicBezTo>
                  <a:pt x="294" y="37"/>
                  <a:pt x="283" y="48"/>
                  <a:pt x="270" y="48"/>
                </a:cubicBezTo>
              </a:path>
            </a:pathLst>
          </a:custGeom>
          <a:solidFill>
            <a:schemeClr val="bg1"/>
          </a:solidFill>
          <a:ln>
            <a:noFill/>
          </a:ln>
          <a:effectLst/>
        </p:spPr>
        <p:txBody>
          <a:bodyPr wrap="none" anchor="ctr"/>
          <a:lstStyle/>
          <a:p>
            <a:endParaRPr lang="en-US"/>
          </a:p>
        </p:txBody>
      </p:sp>
      <p:sp>
        <p:nvSpPr>
          <p:cNvPr id="54" name="Freeform 257">
            <a:extLst>
              <a:ext uri="{FF2B5EF4-FFF2-40B4-BE49-F238E27FC236}">
                <a16:creationId xmlns:a16="http://schemas.microsoft.com/office/drawing/2014/main" id="{D1FF41C8-7F4E-49AD-8493-70C94CB158CA}"/>
              </a:ext>
            </a:extLst>
          </p:cNvPr>
          <p:cNvSpPr>
            <a:spLocks noChangeArrowheads="1"/>
          </p:cNvSpPr>
          <p:nvPr/>
        </p:nvSpPr>
        <p:spPr bwMode="auto">
          <a:xfrm>
            <a:off x="12890087" y="6380331"/>
            <a:ext cx="319137" cy="52394"/>
          </a:xfrm>
          <a:custGeom>
            <a:avLst/>
            <a:gdLst>
              <a:gd name="T0" fmla="*/ 270 w 295"/>
              <a:gd name="T1" fmla="*/ 48 h 49"/>
              <a:gd name="T2" fmla="*/ 23 w 295"/>
              <a:gd name="T3" fmla="*/ 48 h 49"/>
              <a:gd name="T4" fmla="*/ 23 w 295"/>
              <a:gd name="T5" fmla="*/ 48 h 49"/>
              <a:gd name="T6" fmla="*/ 0 w 295"/>
              <a:gd name="T7" fmla="*/ 24 h 49"/>
              <a:gd name="T8" fmla="*/ 0 w 295"/>
              <a:gd name="T9" fmla="*/ 24 h 49"/>
              <a:gd name="T10" fmla="*/ 23 w 295"/>
              <a:gd name="T11" fmla="*/ 0 h 49"/>
              <a:gd name="T12" fmla="*/ 270 w 295"/>
              <a:gd name="T13" fmla="*/ 0 h 49"/>
              <a:gd name="T14" fmla="*/ 270 w 295"/>
              <a:gd name="T15" fmla="*/ 0 h 49"/>
              <a:gd name="T16" fmla="*/ 294 w 295"/>
              <a:gd name="T17" fmla="*/ 24 h 49"/>
              <a:gd name="T18" fmla="*/ 294 w 295"/>
              <a:gd name="T19" fmla="*/ 24 h 49"/>
              <a:gd name="T20" fmla="*/ 270 w 295"/>
              <a:gd name="T21"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5" h="49">
                <a:moveTo>
                  <a:pt x="270" y="48"/>
                </a:moveTo>
                <a:lnTo>
                  <a:pt x="23" y="48"/>
                </a:lnTo>
                <a:lnTo>
                  <a:pt x="23" y="48"/>
                </a:lnTo>
                <a:cubicBezTo>
                  <a:pt x="10" y="48"/>
                  <a:pt x="0" y="37"/>
                  <a:pt x="0" y="24"/>
                </a:cubicBezTo>
                <a:lnTo>
                  <a:pt x="0" y="24"/>
                </a:lnTo>
                <a:cubicBezTo>
                  <a:pt x="0" y="10"/>
                  <a:pt x="10" y="0"/>
                  <a:pt x="23" y="0"/>
                </a:cubicBezTo>
                <a:lnTo>
                  <a:pt x="270" y="0"/>
                </a:lnTo>
                <a:lnTo>
                  <a:pt x="270" y="0"/>
                </a:lnTo>
                <a:cubicBezTo>
                  <a:pt x="283" y="0"/>
                  <a:pt x="294" y="10"/>
                  <a:pt x="294" y="24"/>
                </a:cubicBezTo>
                <a:lnTo>
                  <a:pt x="294" y="24"/>
                </a:lnTo>
                <a:cubicBezTo>
                  <a:pt x="294" y="37"/>
                  <a:pt x="283" y="48"/>
                  <a:pt x="270" y="48"/>
                </a:cubicBezTo>
              </a:path>
            </a:pathLst>
          </a:custGeom>
          <a:solidFill>
            <a:schemeClr val="bg1"/>
          </a:solidFill>
          <a:ln>
            <a:noFill/>
          </a:ln>
          <a:effectLst/>
        </p:spPr>
        <p:txBody>
          <a:bodyPr wrap="none" anchor="ctr"/>
          <a:lstStyle/>
          <a:p>
            <a:endParaRPr lang="en-US"/>
          </a:p>
        </p:txBody>
      </p:sp>
      <p:sp>
        <p:nvSpPr>
          <p:cNvPr id="55" name="Freeform 258">
            <a:extLst>
              <a:ext uri="{FF2B5EF4-FFF2-40B4-BE49-F238E27FC236}">
                <a16:creationId xmlns:a16="http://schemas.microsoft.com/office/drawing/2014/main" id="{66189E2A-D66C-42D5-A28E-764AFB82DDEB}"/>
              </a:ext>
            </a:extLst>
          </p:cNvPr>
          <p:cNvSpPr>
            <a:spLocks noChangeArrowheads="1"/>
          </p:cNvSpPr>
          <p:nvPr/>
        </p:nvSpPr>
        <p:spPr bwMode="auto">
          <a:xfrm>
            <a:off x="12890087" y="6647074"/>
            <a:ext cx="319137" cy="52394"/>
          </a:xfrm>
          <a:custGeom>
            <a:avLst/>
            <a:gdLst>
              <a:gd name="T0" fmla="*/ 270 w 295"/>
              <a:gd name="T1" fmla="*/ 49 h 50"/>
              <a:gd name="T2" fmla="*/ 23 w 295"/>
              <a:gd name="T3" fmla="*/ 49 h 50"/>
              <a:gd name="T4" fmla="*/ 23 w 295"/>
              <a:gd name="T5" fmla="*/ 49 h 50"/>
              <a:gd name="T6" fmla="*/ 0 w 295"/>
              <a:gd name="T7" fmla="*/ 25 h 50"/>
              <a:gd name="T8" fmla="*/ 0 w 295"/>
              <a:gd name="T9" fmla="*/ 25 h 50"/>
              <a:gd name="T10" fmla="*/ 23 w 295"/>
              <a:gd name="T11" fmla="*/ 0 h 50"/>
              <a:gd name="T12" fmla="*/ 270 w 295"/>
              <a:gd name="T13" fmla="*/ 0 h 50"/>
              <a:gd name="T14" fmla="*/ 270 w 295"/>
              <a:gd name="T15" fmla="*/ 0 h 50"/>
              <a:gd name="T16" fmla="*/ 294 w 295"/>
              <a:gd name="T17" fmla="*/ 25 h 50"/>
              <a:gd name="T18" fmla="*/ 294 w 295"/>
              <a:gd name="T19" fmla="*/ 25 h 50"/>
              <a:gd name="T20" fmla="*/ 270 w 295"/>
              <a:gd name="T21"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5" h="50">
                <a:moveTo>
                  <a:pt x="270" y="49"/>
                </a:moveTo>
                <a:lnTo>
                  <a:pt x="23" y="49"/>
                </a:lnTo>
                <a:lnTo>
                  <a:pt x="23" y="49"/>
                </a:lnTo>
                <a:cubicBezTo>
                  <a:pt x="10" y="49"/>
                  <a:pt x="0" y="38"/>
                  <a:pt x="0" y="25"/>
                </a:cubicBezTo>
                <a:lnTo>
                  <a:pt x="0" y="25"/>
                </a:lnTo>
                <a:cubicBezTo>
                  <a:pt x="0" y="11"/>
                  <a:pt x="10" y="0"/>
                  <a:pt x="23" y="0"/>
                </a:cubicBezTo>
                <a:lnTo>
                  <a:pt x="270" y="0"/>
                </a:lnTo>
                <a:lnTo>
                  <a:pt x="270" y="0"/>
                </a:lnTo>
                <a:cubicBezTo>
                  <a:pt x="283" y="0"/>
                  <a:pt x="294" y="11"/>
                  <a:pt x="294" y="25"/>
                </a:cubicBezTo>
                <a:lnTo>
                  <a:pt x="294" y="25"/>
                </a:lnTo>
                <a:cubicBezTo>
                  <a:pt x="294" y="38"/>
                  <a:pt x="283" y="49"/>
                  <a:pt x="270" y="49"/>
                </a:cubicBezTo>
              </a:path>
            </a:pathLst>
          </a:custGeom>
          <a:solidFill>
            <a:schemeClr val="bg1"/>
          </a:solidFill>
          <a:ln>
            <a:noFill/>
          </a:ln>
          <a:effectLst/>
        </p:spPr>
        <p:txBody>
          <a:bodyPr wrap="none" anchor="ctr"/>
          <a:lstStyle/>
          <a:p>
            <a:endParaRPr lang="en-US"/>
          </a:p>
        </p:txBody>
      </p:sp>
      <p:sp>
        <p:nvSpPr>
          <p:cNvPr id="56" name="Freeform 259">
            <a:extLst>
              <a:ext uri="{FF2B5EF4-FFF2-40B4-BE49-F238E27FC236}">
                <a16:creationId xmlns:a16="http://schemas.microsoft.com/office/drawing/2014/main" id="{72E08C13-04A4-49E8-8DE8-77BA0E9BD025}"/>
              </a:ext>
            </a:extLst>
          </p:cNvPr>
          <p:cNvSpPr>
            <a:spLocks noChangeArrowheads="1"/>
          </p:cNvSpPr>
          <p:nvPr/>
        </p:nvSpPr>
        <p:spPr bwMode="auto">
          <a:xfrm>
            <a:off x="12690030" y="5651550"/>
            <a:ext cx="447747" cy="295323"/>
          </a:xfrm>
          <a:custGeom>
            <a:avLst/>
            <a:gdLst>
              <a:gd name="T0" fmla="*/ 48 w 415"/>
              <a:gd name="T1" fmla="*/ 225 h 274"/>
              <a:gd name="T2" fmla="*/ 366 w 415"/>
              <a:gd name="T3" fmla="*/ 225 h 274"/>
              <a:gd name="T4" fmla="*/ 366 w 415"/>
              <a:gd name="T5" fmla="*/ 151 h 274"/>
              <a:gd name="T6" fmla="*/ 366 w 415"/>
              <a:gd name="T7" fmla="*/ 151 h 274"/>
              <a:gd name="T8" fmla="*/ 305 w 415"/>
              <a:gd name="T9" fmla="*/ 78 h 274"/>
              <a:gd name="T10" fmla="*/ 305 w 415"/>
              <a:gd name="T11" fmla="*/ 78 h 274"/>
              <a:gd name="T12" fmla="*/ 207 w 415"/>
              <a:gd name="T13" fmla="*/ 49 h 274"/>
              <a:gd name="T14" fmla="*/ 207 w 415"/>
              <a:gd name="T15" fmla="*/ 49 h 274"/>
              <a:gd name="T16" fmla="*/ 108 w 415"/>
              <a:gd name="T17" fmla="*/ 78 h 274"/>
              <a:gd name="T18" fmla="*/ 108 w 415"/>
              <a:gd name="T19" fmla="*/ 78 h 274"/>
              <a:gd name="T20" fmla="*/ 48 w 415"/>
              <a:gd name="T21" fmla="*/ 151 h 274"/>
              <a:gd name="T22" fmla="*/ 48 w 415"/>
              <a:gd name="T23" fmla="*/ 225 h 274"/>
              <a:gd name="T24" fmla="*/ 383 w 415"/>
              <a:gd name="T25" fmla="*/ 273 h 274"/>
              <a:gd name="T26" fmla="*/ 31 w 415"/>
              <a:gd name="T27" fmla="*/ 273 h 274"/>
              <a:gd name="T28" fmla="*/ 31 w 415"/>
              <a:gd name="T29" fmla="*/ 273 h 274"/>
              <a:gd name="T30" fmla="*/ 0 w 415"/>
              <a:gd name="T31" fmla="*/ 246 h 274"/>
              <a:gd name="T32" fmla="*/ 0 w 415"/>
              <a:gd name="T33" fmla="*/ 146 h 274"/>
              <a:gd name="T34" fmla="*/ 0 w 415"/>
              <a:gd name="T35" fmla="*/ 146 h 274"/>
              <a:gd name="T36" fmla="*/ 1 w 415"/>
              <a:gd name="T37" fmla="*/ 136 h 274"/>
              <a:gd name="T38" fmla="*/ 1 w 415"/>
              <a:gd name="T39" fmla="*/ 136 h 274"/>
              <a:gd name="T40" fmla="*/ 81 w 415"/>
              <a:gd name="T41" fmla="*/ 39 h 274"/>
              <a:gd name="T42" fmla="*/ 81 w 415"/>
              <a:gd name="T43" fmla="*/ 39 h 274"/>
              <a:gd name="T44" fmla="*/ 207 w 415"/>
              <a:gd name="T45" fmla="*/ 0 h 274"/>
              <a:gd name="T46" fmla="*/ 207 w 415"/>
              <a:gd name="T47" fmla="*/ 0 h 274"/>
              <a:gd name="T48" fmla="*/ 332 w 415"/>
              <a:gd name="T49" fmla="*/ 39 h 274"/>
              <a:gd name="T50" fmla="*/ 332 w 415"/>
              <a:gd name="T51" fmla="*/ 39 h 274"/>
              <a:gd name="T52" fmla="*/ 412 w 415"/>
              <a:gd name="T53" fmla="*/ 136 h 274"/>
              <a:gd name="T54" fmla="*/ 412 w 415"/>
              <a:gd name="T55" fmla="*/ 136 h 274"/>
              <a:gd name="T56" fmla="*/ 414 w 415"/>
              <a:gd name="T57" fmla="*/ 146 h 274"/>
              <a:gd name="T58" fmla="*/ 414 w 415"/>
              <a:gd name="T59" fmla="*/ 246 h 274"/>
              <a:gd name="T60" fmla="*/ 414 w 415"/>
              <a:gd name="T61" fmla="*/ 246 h 274"/>
              <a:gd name="T62" fmla="*/ 383 w 415"/>
              <a:gd name="T63" fmla="*/ 27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 h="274">
                <a:moveTo>
                  <a:pt x="48" y="225"/>
                </a:moveTo>
                <a:lnTo>
                  <a:pt x="366" y="225"/>
                </a:lnTo>
                <a:lnTo>
                  <a:pt x="366" y="151"/>
                </a:lnTo>
                <a:lnTo>
                  <a:pt x="366" y="151"/>
                </a:lnTo>
                <a:cubicBezTo>
                  <a:pt x="353" y="121"/>
                  <a:pt x="332" y="96"/>
                  <a:pt x="305" y="78"/>
                </a:cubicBezTo>
                <a:lnTo>
                  <a:pt x="305" y="78"/>
                </a:lnTo>
                <a:cubicBezTo>
                  <a:pt x="276" y="59"/>
                  <a:pt x="242" y="49"/>
                  <a:pt x="207" y="49"/>
                </a:cubicBezTo>
                <a:lnTo>
                  <a:pt x="207" y="49"/>
                </a:lnTo>
                <a:cubicBezTo>
                  <a:pt x="171" y="49"/>
                  <a:pt x="137" y="59"/>
                  <a:pt x="108" y="78"/>
                </a:cubicBezTo>
                <a:lnTo>
                  <a:pt x="108" y="78"/>
                </a:lnTo>
                <a:cubicBezTo>
                  <a:pt x="81" y="96"/>
                  <a:pt x="60" y="121"/>
                  <a:pt x="48" y="151"/>
                </a:cubicBezTo>
                <a:lnTo>
                  <a:pt x="48" y="225"/>
                </a:lnTo>
                <a:close/>
                <a:moveTo>
                  <a:pt x="383" y="273"/>
                </a:moveTo>
                <a:lnTo>
                  <a:pt x="31" y="273"/>
                </a:lnTo>
                <a:lnTo>
                  <a:pt x="31" y="273"/>
                </a:lnTo>
                <a:cubicBezTo>
                  <a:pt x="16" y="273"/>
                  <a:pt x="0" y="264"/>
                  <a:pt x="0" y="246"/>
                </a:cubicBezTo>
                <a:lnTo>
                  <a:pt x="0" y="146"/>
                </a:lnTo>
                <a:lnTo>
                  <a:pt x="0" y="146"/>
                </a:lnTo>
                <a:cubicBezTo>
                  <a:pt x="0" y="143"/>
                  <a:pt x="0" y="140"/>
                  <a:pt x="1" y="136"/>
                </a:cubicBezTo>
                <a:lnTo>
                  <a:pt x="1" y="136"/>
                </a:lnTo>
                <a:cubicBezTo>
                  <a:pt x="17" y="97"/>
                  <a:pt x="45" y="63"/>
                  <a:pt x="81" y="39"/>
                </a:cubicBezTo>
                <a:lnTo>
                  <a:pt x="81" y="39"/>
                </a:lnTo>
                <a:cubicBezTo>
                  <a:pt x="118" y="14"/>
                  <a:pt x="162" y="0"/>
                  <a:pt x="207" y="0"/>
                </a:cubicBezTo>
                <a:lnTo>
                  <a:pt x="207" y="0"/>
                </a:lnTo>
                <a:cubicBezTo>
                  <a:pt x="252" y="0"/>
                  <a:pt x="296" y="14"/>
                  <a:pt x="332" y="39"/>
                </a:cubicBezTo>
                <a:lnTo>
                  <a:pt x="332" y="39"/>
                </a:lnTo>
                <a:cubicBezTo>
                  <a:pt x="368" y="63"/>
                  <a:pt x="396" y="97"/>
                  <a:pt x="412" y="136"/>
                </a:cubicBezTo>
                <a:lnTo>
                  <a:pt x="412" y="136"/>
                </a:lnTo>
                <a:cubicBezTo>
                  <a:pt x="413" y="140"/>
                  <a:pt x="414" y="143"/>
                  <a:pt x="414" y="146"/>
                </a:cubicBezTo>
                <a:lnTo>
                  <a:pt x="414" y="246"/>
                </a:lnTo>
                <a:lnTo>
                  <a:pt x="414" y="246"/>
                </a:lnTo>
                <a:cubicBezTo>
                  <a:pt x="414" y="264"/>
                  <a:pt x="398" y="273"/>
                  <a:pt x="383" y="273"/>
                </a:cubicBezTo>
                <a:close/>
              </a:path>
            </a:pathLst>
          </a:custGeom>
          <a:solidFill>
            <a:schemeClr val="bg1"/>
          </a:solidFill>
          <a:ln>
            <a:noFill/>
          </a:ln>
          <a:effectLst/>
        </p:spPr>
        <p:txBody>
          <a:bodyPr wrap="none" anchor="ctr"/>
          <a:lstStyle/>
          <a:p>
            <a:endParaRPr lang="en-US"/>
          </a:p>
        </p:txBody>
      </p:sp>
      <p:sp>
        <p:nvSpPr>
          <p:cNvPr id="57" name="Rectangle: Rounded Corners 56">
            <a:extLst>
              <a:ext uri="{FF2B5EF4-FFF2-40B4-BE49-F238E27FC236}">
                <a16:creationId xmlns:a16="http://schemas.microsoft.com/office/drawing/2014/main" id="{AEEFBFA2-8BAF-46D2-9F24-7279D99E36EC}"/>
              </a:ext>
            </a:extLst>
          </p:cNvPr>
          <p:cNvSpPr/>
          <p:nvPr/>
        </p:nvSpPr>
        <p:spPr>
          <a:xfrm>
            <a:off x="12142943" y="11767417"/>
            <a:ext cx="11604568" cy="471266"/>
          </a:xfrm>
          <a:prstGeom prst="roundRect">
            <a:avLst>
              <a:gd name="adj" fmla="val 9514"/>
            </a:avLst>
          </a:prstGeom>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Y"/>
          </a:p>
        </p:txBody>
      </p:sp>
      <p:sp>
        <p:nvSpPr>
          <p:cNvPr id="17" name="CuadroTexto 755">
            <a:extLst>
              <a:ext uri="{FF2B5EF4-FFF2-40B4-BE49-F238E27FC236}">
                <a16:creationId xmlns:a16="http://schemas.microsoft.com/office/drawing/2014/main" id="{B7340E70-2768-426D-B84B-9D7057B2EBB3}"/>
              </a:ext>
            </a:extLst>
          </p:cNvPr>
          <p:cNvSpPr txBox="1"/>
          <p:nvPr/>
        </p:nvSpPr>
        <p:spPr>
          <a:xfrm>
            <a:off x="12912859" y="7986520"/>
            <a:ext cx="10127321" cy="3539430"/>
          </a:xfrm>
          <a:prstGeom prst="rect">
            <a:avLst/>
          </a:prstGeom>
          <a:noFill/>
        </p:spPr>
        <p:txBody>
          <a:bodyPr wrap="square" rtlCol="0">
            <a:spAutoFit/>
          </a:bodyPr>
          <a:lstStyle/>
          <a:p>
            <a:pPr algn="ctr"/>
            <a:r>
              <a:rPr lang="en-US" sz="3200" dirty="0">
                <a:solidFill>
                  <a:schemeClr val="bg1"/>
                </a:solidFill>
                <a:latin typeface="Lato Light" charset="0"/>
                <a:ea typeface="Lato Light" charset="0"/>
                <a:cs typeface="Lato Light" charset="0"/>
              </a:rPr>
              <a:t>F1 uses as input the  infrared reflective phototransistors' measurements and in the case of absence of input from the camera, based on a traditional PID controller, calculates safe steering and speed parameters.</a:t>
            </a:r>
          </a:p>
          <a:p>
            <a:pPr algn="ctr"/>
            <a:r>
              <a:rPr lang="en-US" sz="3200" dirty="0">
                <a:solidFill>
                  <a:schemeClr val="bg1"/>
                </a:solidFill>
                <a:latin typeface="Lato Light" charset="0"/>
                <a:ea typeface="Lato Light" charset="0"/>
                <a:cs typeface="Lato Light" charset="0"/>
              </a:rPr>
              <a:t>In the presence of input from the camera F2 selects a more suitable set of PID parameters and speed for various cases and lengths of line.</a:t>
            </a:r>
          </a:p>
        </p:txBody>
      </p:sp>
      <p:pic>
        <p:nvPicPr>
          <p:cNvPr id="2" name="Picture 1">
            <a:extLst>
              <a:ext uri="{FF2B5EF4-FFF2-40B4-BE49-F238E27FC236}">
                <a16:creationId xmlns:a16="http://schemas.microsoft.com/office/drawing/2014/main" id="{0684F101-20C9-41F1-9BFB-95B2C642E180}"/>
              </a:ext>
            </a:extLst>
          </p:cNvPr>
          <p:cNvPicPr>
            <a:picLocks noChangeAspect="1"/>
          </p:cNvPicPr>
          <p:nvPr/>
        </p:nvPicPr>
        <p:blipFill>
          <a:blip r:embed="rId3"/>
          <a:stretch>
            <a:fillRect/>
          </a:stretch>
        </p:blipFill>
        <p:spPr>
          <a:xfrm>
            <a:off x="2222035" y="5076738"/>
            <a:ext cx="6896100" cy="7286625"/>
          </a:xfrm>
          <a:prstGeom prst="rect">
            <a:avLst/>
          </a:prstGeom>
        </p:spPr>
      </p:pic>
    </p:spTree>
    <p:extLst>
      <p:ext uri="{BB962C8B-B14F-4D97-AF65-F5344CB8AC3E}">
        <p14:creationId xmlns:p14="http://schemas.microsoft.com/office/powerpoint/2010/main" val="32617811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 name="CuadroTexto 754"/>
          <p:cNvSpPr txBox="1"/>
          <p:nvPr/>
        </p:nvSpPr>
        <p:spPr>
          <a:xfrm>
            <a:off x="3314322" y="1472269"/>
            <a:ext cx="17128407" cy="1446550"/>
          </a:xfrm>
          <a:prstGeom prst="rect">
            <a:avLst/>
          </a:prstGeom>
          <a:noFill/>
        </p:spPr>
        <p:txBody>
          <a:bodyPr wrap="none" rtlCol="0">
            <a:spAutoFit/>
          </a:bodyPr>
          <a:lstStyle/>
          <a:p>
            <a:pPr algn="ctr"/>
            <a:r>
              <a:rPr lang="en-US" sz="8800" b="1" dirty="0">
                <a:solidFill>
                  <a:schemeClr val="tx2"/>
                </a:solidFill>
                <a:latin typeface="Lato Heavy" charset="0"/>
                <a:ea typeface="Lato Heavy" charset="0"/>
                <a:cs typeface="Lato Heavy" charset="0"/>
              </a:rPr>
              <a:t>Proposed Navigation Algorithm</a:t>
            </a:r>
          </a:p>
        </p:txBody>
      </p:sp>
      <p:sp>
        <p:nvSpPr>
          <p:cNvPr id="22" name="CuadroTexto 755">
            <a:extLst>
              <a:ext uri="{FF2B5EF4-FFF2-40B4-BE49-F238E27FC236}">
                <a16:creationId xmlns:a16="http://schemas.microsoft.com/office/drawing/2014/main" id="{EEA5FA21-F047-4125-AC24-0F10372EB947}"/>
              </a:ext>
            </a:extLst>
          </p:cNvPr>
          <p:cNvSpPr txBox="1"/>
          <p:nvPr/>
        </p:nvSpPr>
        <p:spPr>
          <a:xfrm>
            <a:off x="1455203" y="6449320"/>
            <a:ext cx="9792568" cy="5078313"/>
          </a:xfrm>
          <a:prstGeom prst="rect">
            <a:avLst/>
          </a:prstGeom>
          <a:noFill/>
        </p:spPr>
        <p:txBody>
          <a:bodyPr wrap="square" rtlCol="0">
            <a:spAutoFit/>
          </a:bodyPr>
          <a:lstStyle/>
          <a:p>
            <a:r>
              <a:rPr lang="en-US" dirty="0">
                <a:latin typeface="Lato Light" charset="0"/>
                <a:ea typeface="Lato Light" charset="0"/>
                <a:cs typeface="Lato Light" charset="0"/>
              </a:rPr>
              <a:t>In our implementation, the output of the F2 is based on a fuzzy interface.</a:t>
            </a:r>
          </a:p>
          <a:p>
            <a:endParaRPr lang="en-US" dirty="0">
              <a:latin typeface="Lato Light" charset="0"/>
              <a:ea typeface="Lato Light" charset="0"/>
              <a:cs typeface="Lato Light" charset="0"/>
            </a:endParaRPr>
          </a:p>
          <a:p>
            <a:r>
              <a:rPr lang="en-US" dirty="0">
                <a:latin typeface="Lato Light" charset="0"/>
                <a:ea typeface="Lato Light" charset="0"/>
                <a:cs typeface="Lato Light" charset="0"/>
              </a:rPr>
              <a:t>The first input of the fuzzy system X1 corresponds to the current maximum speed of the motors.</a:t>
            </a:r>
          </a:p>
          <a:p>
            <a:endParaRPr lang="en-US" dirty="0">
              <a:latin typeface="Lato Light" charset="0"/>
              <a:ea typeface="Lato Light" charset="0"/>
              <a:cs typeface="Lato Light" charset="0"/>
            </a:endParaRPr>
          </a:p>
          <a:p>
            <a:r>
              <a:rPr lang="en-US" dirty="0">
                <a:latin typeface="Lato Light" charset="0"/>
                <a:ea typeface="Lato Light" charset="0"/>
                <a:cs typeface="Lato Light" charset="0"/>
              </a:rPr>
              <a:t>The second input of the fuzzy system X2 is related with the length of the detected line. </a:t>
            </a:r>
          </a:p>
        </p:txBody>
      </p:sp>
      <p:sp>
        <p:nvSpPr>
          <p:cNvPr id="31" name="CuadroTexto 755">
            <a:extLst>
              <a:ext uri="{FF2B5EF4-FFF2-40B4-BE49-F238E27FC236}">
                <a16:creationId xmlns:a16="http://schemas.microsoft.com/office/drawing/2014/main" id="{EADEE27E-530B-4FF3-9265-F274DCE75A62}"/>
              </a:ext>
            </a:extLst>
          </p:cNvPr>
          <p:cNvSpPr txBox="1"/>
          <p:nvPr/>
        </p:nvSpPr>
        <p:spPr>
          <a:xfrm>
            <a:off x="1722132" y="2992612"/>
            <a:ext cx="20312779" cy="1200329"/>
          </a:xfrm>
          <a:prstGeom prst="rect">
            <a:avLst/>
          </a:prstGeom>
          <a:noFill/>
        </p:spPr>
        <p:txBody>
          <a:bodyPr wrap="square" rtlCol="0">
            <a:spAutoFit/>
          </a:bodyPr>
          <a:lstStyle/>
          <a:p>
            <a:pPr algn="ctr"/>
            <a:r>
              <a:rPr lang="en-US" dirty="0">
                <a:latin typeface="Lato Light" charset="0"/>
                <a:ea typeface="Lato Light" charset="0"/>
                <a:cs typeface="Lato Light" charset="0"/>
              </a:rPr>
              <a:t>We propose a new algorithm that combines the advantages of the PID with the benefits of a visual system using a Fuzzy Ruled-Based approach.</a:t>
            </a:r>
          </a:p>
        </p:txBody>
      </p:sp>
      <p:pic>
        <p:nvPicPr>
          <p:cNvPr id="3" name="Picture 2" descr="A close up of a window&#10;&#10;Description automatically generated">
            <a:extLst>
              <a:ext uri="{FF2B5EF4-FFF2-40B4-BE49-F238E27FC236}">
                <a16:creationId xmlns:a16="http://schemas.microsoft.com/office/drawing/2014/main" id="{DB02C532-1CF0-45E7-B628-58AF4B0EB72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603772" y="6638683"/>
            <a:ext cx="8214545" cy="4782592"/>
          </a:xfrm>
          <a:prstGeom prst="rect">
            <a:avLst/>
          </a:prstGeom>
        </p:spPr>
      </p:pic>
      <p:sp>
        <p:nvSpPr>
          <p:cNvPr id="23" name="Freeform 253">
            <a:extLst>
              <a:ext uri="{FF2B5EF4-FFF2-40B4-BE49-F238E27FC236}">
                <a16:creationId xmlns:a16="http://schemas.microsoft.com/office/drawing/2014/main" id="{E0978037-97B6-4C8C-8D3B-7BCA6B8C5BAA}"/>
              </a:ext>
            </a:extLst>
          </p:cNvPr>
          <p:cNvSpPr>
            <a:spLocks noChangeArrowheads="1"/>
          </p:cNvSpPr>
          <p:nvPr/>
        </p:nvSpPr>
        <p:spPr bwMode="auto">
          <a:xfrm>
            <a:off x="19149607" y="9523060"/>
            <a:ext cx="4668940" cy="3119316"/>
          </a:xfrm>
          <a:custGeom>
            <a:avLst/>
            <a:gdLst>
              <a:gd name="T0" fmla="*/ 3335 w 4106"/>
              <a:gd name="T1" fmla="*/ 0 h 4544"/>
              <a:gd name="T2" fmla="*/ 770 w 4106"/>
              <a:gd name="T3" fmla="*/ 0 h 4544"/>
              <a:gd name="T4" fmla="*/ 770 w 4106"/>
              <a:gd name="T5" fmla="*/ 0 h 4544"/>
              <a:gd name="T6" fmla="*/ 0 w 4106"/>
              <a:gd name="T7" fmla="*/ 769 h 4544"/>
              <a:gd name="T8" fmla="*/ 0 w 4106"/>
              <a:gd name="T9" fmla="*/ 4543 h 4544"/>
              <a:gd name="T10" fmla="*/ 4105 w 4106"/>
              <a:gd name="T11" fmla="*/ 4543 h 4544"/>
              <a:gd name="T12" fmla="*/ 4105 w 4106"/>
              <a:gd name="T13" fmla="*/ 769 h 4544"/>
              <a:gd name="T14" fmla="*/ 4105 w 4106"/>
              <a:gd name="T15" fmla="*/ 769 h 4544"/>
              <a:gd name="T16" fmla="*/ 3335 w 4106"/>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6" h="4544">
                <a:moveTo>
                  <a:pt x="3335" y="0"/>
                </a:moveTo>
                <a:lnTo>
                  <a:pt x="770" y="0"/>
                </a:lnTo>
                <a:lnTo>
                  <a:pt x="770" y="0"/>
                </a:lnTo>
                <a:cubicBezTo>
                  <a:pt x="345" y="0"/>
                  <a:pt x="0" y="344"/>
                  <a:pt x="0" y="769"/>
                </a:cubicBezTo>
                <a:lnTo>
                  <a:pt x="0" y="4543"/>
                </a:lnTo>
                <a:lnTo>
                  <a:pt x="4105" y="4543"/>
                </a:lnTo>
                <a:lnTo>
                  <a:pt x="4105" y="769"/>
                </a:lnTo>
                <a:lnTo>
                  <a:pt x="4105" y="769"/>
                </a:lnTo>
                <a:cubicBezTo>
                  <a:pt x="4105" y="344"/>
                  <a:pt x="3760" y="0"/>
                  <a:pt x="3335" y="0"/>
                </a:cubicBezTo>
              </a:path>
            </a:pathLst>
          </a:custGeom>
          <a:solidFill>
            <a:schemeClr val="accent5"/>
          </a:solidFill>
          <a:ln>
            <a:noFill/>
          </a:ln>
          <a:effectLst/>
        </p:spPr>
        <p:txBody>
          <a:bodyPr wrap="none" anchor="ctr"/>
          <a:lstStyle/>
          <a:p>
            <a:endParaRPr lang="en-US"/>
          </a:p>
        </p:txBody>
      </p:sp>
      <p:sp>
        <p:nvSpPr>
          <p:cNvPr id="24" name="Freeform 254">
            <a:extLst>
              <a:ext uri="{FF2B5EF4-FFF2-40B4-BE49-F238E27FC236}">
                <a16:creationId xmlns:a16="http://schemas.microsoft.com/office/drawing/2014/main" id="{96CBD9F2-EBBA-467A-901B-4B7B1F8ACB11}"/>
              </a:ext>
            </a:extLst>
          </p:cNvPr>
          <p:cNvSpPr>
            <a:spLocks noChangeArrowheads="1"/>
          </p:cNvSpPr>
          <p:nvPr/>
        </p:nvSpPr>
        <p:spPr bwMode="auto">
          <a:xfrm>
            <a:off x="21667125" y="10706593"/>
            <a:ext cx="2362052" cy="2046109"/>
          </a:xfrm>
          <a:custGeom>
            <a:avLst/>
            <a:gdLst>
              <a:gd name="T0" fmla="*/ 895 w 2076"/>
              <a:gd name="T1" fmla="*/ 110 h 1799"/>
              <a:gd name="T2" fmla="*/ 63 w 2076"/>
              <a:gd name="T3" fmla="*/ 1552 h 1799"/>
              <a:gd name="T4" fmla="*/ 63 w 2076"/>
              <a:gd name="T5" fmla="*/ 1552 h 1799"/>
              <a:gd name="T6" fmla="*/ 205 w 2076"/>
              <a:gd name="T7" fmla="*/ 1798 h 1799"/>
              <a:gd name="T8" fmla="*/ 1870 w 2076"/>
              <a:gd name="T9" fmla="*/ 1798 h 1799"/>
              <a:gd name="T10" fmla="*/ 1870 w 2076"/>
              <a:gd name="T11" fmla="*/ 1798 h 1799"/>
              <a:gd name="T12" fmla="*/ 2012 w 2076"/>
              <a:gd name="T13" fmla="*/ 1552 h 1799"/>
              <a:gd name="T14" fmla="*/ 1179 w 2076"/>
              <a:gd name="T15" fmla="*/ 110 h 1799"/>
              <a:gd name="T16" fmla="*/ 1179 w 2076"/>
              <a:gd name="T17" fmla="*/ 110 h 1799"/>
              <a:gd name="T18" fmla="*/ 895 w 2076"/>
              <a:gd name="T19" fmla="*/ 110 h 1799"/>
              <a:gd name="T20" fmla="*/ 63 w 2076"/>
              <a:gd name="T21" fmla="*/ 1552 h 1799"/>
              <a:gd name="T22" fmla="*/ 63 w 2076"/>
              <a:gd name="T23" fmla="*/ 1552 h 1799"/>
              <a:gd name="T24" fmla="*/ 205 w 2076"/>
              <a:gd name="T25" fmla="*/ 1798 h 1799"/>
              <a:gd name="T26" fmla="*/ 1870 w 2076"/>
              <a:gd name="T27" fmla="*/ 1798 h 1799"/>
              <a:gd name="T28" fmla="*/ 1870 w 2076"/>
              <a:gd name="T29" fmla="*/ 1798 h 1799"/>
              <a:gd name="T30" fmla="*/ 2012 w 2076"/>
              <a:gd name="T31" fmla="*/ 1552 h 1799"/>
              <a:gd name="T32" fmla="*/ 1179 w 2076"/>
              <a:gd name="T33" fmla="*/ 110 h 1799"/>
              <a:gd name="T34" fmla="*/ 1179 w 2076"/>
              <a:gd name="T35" fmla="*/ 110 h 1799"/>
              <a:gd name="T36" fmla="*/ 895 w 2076"/>
              <a:gd name="T37" fmla="*/ 110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76" h="1799">
                <a:moveTo>
                  <a:pt x="895" y="110"/>
                </a:moveTo>
                <a:lnTo>
                  <a:pt x="63" y="1552"/>
                </a:lnTo>
                <a:lnTo>
                  <a:pt x="63" y="1552"/>
                </a:lnTo>
                <a:cubicBezTo>
                  <a:pt x="0" y="1661"/>
                  <a:pt x="79" y="1798"/>
                  <a:pt x="205" y="1798"/>
                </a:cubicBezTo>
                <a:lnTo>
                  <a:pt x="1870" y="1798"/>
                </a:lnTo>
                <a:lnTo>
                  <a:pt x="1870" y="1798"/>
                </a:lnTo>
                <a:cubicBezTo>
                  <a:pt x="1996" y="1798"/>
                  <a:pt x="2075" y="1661"/>
                  <a:pt x="2012" y="1552"/>
                </a:cubicBezTo>
                <a:lnTo>
                  <a:pt x="1179" y="110"/>
                </a:lnTo>
                <a:lnTo>
                  <a:pt x="1179" y="110"/>
                </a:lnTo>
                <a:cubicBezTo>
                  <a:pt x="1116" y="0"/>
                  <a:pt x="958" y="0"/>
                  <a:pt x="895" y="110"/>
                </a:cubicBezTo>
                <a:lnTo>
                  <a:pt x="63" y="1552"/>
                </a:lnTo>
                <a:lnTo>
                  <a:pt x="63" y="1552"/>
                </a:lnTo>
                <a:cubicBezTo>
                  <a:pt x="0" y="1661"/>
                  <a:pt x="79" y="1798"/>
                  <a:pt x="205" y="1798"/>
                </a:cubicBezTo>
                <a:lnTo>
                  <a:pt x="1870" y="1798"/>
                </a:lnTo>
                <a:lnTo>
                  <a:pt x="1870" y="1798"/>
                </a:lnTo>
                <a:cubicBezTo>
                  <a:pt x="1996" y="1798"/>
                  <a:pt x="2075" y="1661"/>
                  <a:pt x="2012" y="1552"/>
                </a:cubicBezTo>
                <a:lnTo>
                  <a:pt x="1179" y="110"/>
                </a:lnTo>
                <a:lnTo>
                  <a:pt x="1179" y="110"/>
                </a:lnTo>
                <a:cubicBezTo>
                  <a:pt x="1116" y="0"/>
                  <a:pt x="958" y="0"/>
                  <a:pt x="895" y="110"/>
                </a:cubicBezTo>
              </a:path>
            </a:pathLst>
          </a:custGeom>
          <a:solidFill>
            <a:srgbClr val="1C264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 name="Freeform 255">
            <a:extLst>
              <a:ext uri="{FF2B5EF4-FFF2-40B4-BE49-F238E27FC236}">
                <a16:creationId xmlns:a16="http://schemas.microsoft.com/office/drawing/2014/main" id="{EBBDCA0A-FECA-48D0-B3BD-94D9A6CE6FA7}"/>
              </a:ext>
            </a:extLst>
          </p:cNvPr>
          <p:cNvSpPr>
            <a:spLocks noChangeArrowheads="1"/>
          </p:cNvSpPr>
          <p:nvPr/>
        </p:nvSpPr>
        <p:spPr bwMode="auto">
          <a:xfrm>
            <a:off x="19042274" y="12466847"/>
            <a:ext cx="4774256" cy="285856"/>
          </a:xfrm>
          <a:custGeom>
            <a:avLst/>
            <a:gdLst>
              <a:gd name="T0" fmla="*/ 4198 w 4199"/>
              <a:gd name="T1" fmla="*/ 0 h 253"/>
              <a:gd name="T2" fmla="*/ 126 w 4199"/>
              <a:gd name="T3" fmla="*/ 0 h 253"/>
              <a:gd name="T4" fmla="*/ 126 w 4199"/>
              <a:gd name="T5" fmla="*/ 0 h 253"/>
              <a:gd name="T6" fmla="*/ 0 w 4199"/>
              <a:gd name="T7" fmla="*/ 126 h 253"/>
              <a:gd name="T8" fmla="*/ 0 w 4199"/>
              <a:gd name="T9" fmla="*/ 126 h 253"/>
              <a:gd name="T10" fmla="*/ 126 w 4199"/>
              <a:gd name="T11" fmla="*/ 252 h 253"/>
              <a:gd name="T12" fmla="*/ 4198 w 4199"/>
              <a:gd name="T13" fmla="*/ 252 h 253"/>
              <a:gd name="T14" fmla="*/ 4198 w 4199"/>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9" h="253">
                <a:moveTo>
                  <a:pt x="4198" y="0"/>
                </a:moveTo>
                <a:lnTo>
                  <a:pt x="126" y="0"/>
                </a:lnTo>
                <a:lnTo>
                  <a:pt x="126" y="0"/>
                </a:lnTo>
                <a:cubicBezTo>
                  <a:pt x="56" y="0"/>
                  <a:pt x="0" y="57"/>
                  <a:pt x="0" y="126"/>
                </a:cubicBezTo>
                <a:lnTo>
                  <a:pt x="0" y="126"/>
                </a:lnTo>
                <a:cubicBezTo>
                  <a:pt x="0" y="195"/>
                  <a:pt x="56" y="252"/>
                  <a:pt x="126" y="252"/>
                </a:cubicBezTo>
                <a:lnTo>
                  <a:pt x="4198" y="252"/>
                </a:lnTo>
                <a:lnTo>
                  <a:pt x="4198" y="0"/>
                </a:lnTo>
              </a:path>
            </a:pathLst>
          </a:custGeom>
          <a:solidFill>
            <a:schemeClr val="accent2"/>
          </a:solidFill>
          <a:ln>
            <a:noFill/>
          </a:ln>
          <a:effectLst/>
        </p:spPr>
        <p:txBody>
          <a:bodyPr wrap="none" anchor="ctr"/>
          <a:lstStyle/>
          <a:p>
            <a:endParaRPr lang="en-US"/>
          </a:p>
        </p:txBody>
      </p:sp>
      <p:grpSp>
        <p:nvGrpSpPr>
          <p:cNvPr id="6" name="Group 5">
            <a:extLst>
              <a:ext uri="{FF2B5EF4-FFF2-40B4-BE49-F238E27FC236}">
                <a16:creationId xmlns:a16="http://schemas.microsoft.com/office/drawing/2014/main" id="{AF67C0EB-17A4-4AB0-A216-281921F534EA}"/>
              </a:ext>
            </a:extLst>
          </p:cNvPr>
          <p:cNvGrpSpPr/>
          <p:nvPr/>
        </p:nvGrpSpPr>
        <p:grpSpPr>
          <a:xfrm>
            <a:off x="19157437" y="5422183"/>
            <a:ext cx="4986903" cy="3085010"/>
            <a:chOff x="11799645" y="10092259"/>
            <a:chExt cx="4986903" cy="3085010"/>
          </a:xfrm>
        </p:grpSpPr>
        <p:sp>
          <p:nvSpPr>
            <p:cNvPr id="19" name="Freeform 250">
              <a:extLst>
                <a:ext uri="{FF2B5EF4-FFF2-40B4-BE49-F238E27FC236}">
                  <a16:creationId xmlns:a16="http://schemas.microsoft.com/office/drawing/2014/main" id="{AF1A9B9C-61D2-4CA9-9264-22AF40749C32}"/>
                </a:ext>
              </a:extLst>
            </p:cNvPr>
            <p:cNvSpPr>
              <a:spLocks noChangeArrowheads="1"/>
            </p:cNvSpPr>
            <p:nvPr/>
          </p:nvSpPr>
          <p:spPr bwMode="auto">
            <a:xfrm>
              <a:off x="11906978" y="10202592"/>
              <a:ext cx="4668940" cy="2974677"/>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chemeClr val="accent3"/>
            </a:solidFill>
            <a:ln>
              <a:noFill/>
            </a:ln>
            <a:effectLst/>
          </p:spPr>
          <p:txBody>
            <a:bodyPr wrap="none" anchor="ctr"/>
            <a:lstStyle/>
            <a:p>
              <a:endParaRPr lang="en-US"/>
            </a:p>
          </p:txBody>
        </p:sp>
        <p:sp>
          <p:nvSpPr>
            <p:cNvPr id="20" name="Freeform 251">
              <a:extLst>
                <a:ext uri="{FF2B5EF4-FFF2-40B4-BE49-F238E27FC236}">
                  <a16:creationId xmlns:a16="http://schemas.microsoft.com/office/drawing/2014/main" id="{F6F671AB-4018-41DA-A699-C4E7CBCBAAF2}"/>
                </a:ext>
              </a:extLst>
            </p:cNvPr>
            <p:cNvSpPr>
              <a:spLocks noChangeArrowheads="1"/>
            </p:cNvSpPr>
            <p:nvPr/>
          </p:nvSpPr>
          <p:spPr bwMode="auto">
            <a:xfrm>
              <a:off x="14424496" y="10092262"/>
              <a:ext cx="2362052" cy="2046109"/>
            </a:xfrm>
            <a:custGeom>
              <a:avLst/>
              <a:gdLst>
                <a:gd name="T0" fmla="*/ 896 w 2076"/>
                <a:gd name="T1" fmla="*/ 1687 h 1797"/>
                <a:gd name="T2" fmla="*/ 63 w 2076"/>
                <a:gd name="T3" fmla="*/ 246 h 1797"/>
                <a:gd name="T4" fmla="*/ 63 w 2076"/>
                <a:gd name="T5" fmla="*/ 246 h 1797"/>
                <a:gd name="T6" fmla="*/ 205 w 2076"/>
                <a:gd name="T7" fmla="*/ 0 h 1797"/>
                <a:gd name="T8" fmla="*/ 1870 w 2076"/>
                <a:gd name="T9" fmla="*/ 0 h 1797"/>
                <a:gd name="T10" fmla="*/ 1870 w 2076"/>
                <a:gd name="T11" fmla="*/ 0 h 1797"/>
                <a:gd name="T12" fmla="*/ 2012 w 2076"/>
                <a:gd name="T13" fmla="*/ 246 h 1797"/>
                <a:gd name="T14" fmla="*/ 1180 w 2076"/>
                <a:gd name="T15" fmla="*/ 1687 h 1797"/>
                <a:gd name="T16" fmla="*/ 1180 w 2076"/>
                <a:gd name="T17" fmla="*/ 1687 h 1797"/>
                <a:gd name="T18" fmla="*/ 896 w 2076"/>
                <a:gd name="T19" fmla="*/ 1687 h 1797"/>
                <a:gd name="T20" fmla="*/ 63 w 2076"/>
                <a:gd name="T21" fmla="*/ 246 h 1797"/>
                <a:gd name="T22" fmla="*/ 63 w 2076"/>
                <a:gd name="T23" fmla="*/ 246 h 1797"/>
                <a:gd name="T24" fmla="*/ 205 w 2076"/>
                <a:gd name="T25" fmla="*/ 0 h 1797"/>
                <a:gd name="T26" fmla="*/ 1870 w 2076"/>
                <a:gd name="T27" fmla="*/ 0 h 1797"/>
                <a:gd name="T28" fmla="*/ 1870 w 2076"/>
                <a:gd name="T29" fmla="*/ 0 h 1797"/>
                <a:gd name="T30" fmla="*/ 2012 w 2076"/>
                <a:gd name="T31" fmla="*/ 246 h 1797"/>
                <a:gd name="T32" fmla="*/ 1180 w 2076"/>
                <a:gd name="T33" fmla="*/ 1687 h 1797"/>
                <a:gd name="T34" fmla="*/ 1180 w 2076"/>
                <a:gd name="T35" fmla="*/ 1687 h 1797"/>
                <a:gd name="T36" fmla="*/ 896 w 2076"/>
                <a:gd name="T37" fmla="*/ 1687 h 1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76" h="1797">
                  <a:moveTo>
                    <a:pt x="896" y="1687"/>
                  </a:moveTo>
                  <a:lnTo>
                    <a:pt x="63" y="246"/>
                  </a:lnTo>
                  <a:lnTo>
                    <a:pt x="63" y="246"/>
                  </a:lnTo>
                  <a:cubicBezTo>
                    <a:pt x="0" y="136"/>
                    <a:pt x="79" y="0"/>
                    <a:pt x="205" y="0"/>
                  </a:cubicBezTo>
                  <a:lnTo>
                    <a:pt x="1870" y="0"/>
                  </a:lnTo>
                  <a:lnTo>
                    <a:pt x="1870" y="0"/>
                  </a:lnTo>
                  <a:cubicBezTo>
                    <a:pt x="1997" y="0"/>
                    <a:pt x="2075" y="136"/>
                    <a:pt x="2012" y="246"/>
                  </a:cubicBezTo>
                  <a:lnTo>
                    <a:pt x="1180" y="1687"/>
                  </a:lnTo>
                  <a:lnTo>
                    <a:pt x="1180" y="1687"/>
                  </a:lnTo>
                  <a:cubicBezTo>
                    <a:pt x="1116" y="1796"/>
                    <a:pt x="959" y="1796"/>
                    <a:pt x="896" y="1687"/>
                  </a:cubicBezTo>
                  <a:lnTo>
                    <a:pt x="63" y="246"/>
                  </a:lnTo>
                  <a:lnTo>
                    <a:pt x="63" y="246"/>
                  </a:lnTo>
                  <a:cubicBezTo>
                    <a:pt x="0" y="136"/>
                    <a:pt x="79" y="0"/>
                    <a:pt x="205" y="0"/>
                  </a:cubicBezTo>
                  <a:lnTo>
                    <a:pt x="1870" y="0"/>
                  </a:lnTo>
                  <a:lnTo>
                    <a:pt x="1870" y="0"/>
                  </a:lnTo>
                  <a:cubicBezTo>
                    <a:pt x="1997" y="0"/>
                    <a:pt x="2075" y="136"/>
                    <a:pt x="2012" y="246"/>
                  </a:cubicBezTo>
                  <a:lnTo>
                    <a:pt x="1180" y="1687"/>
                  </a:lnTo>
                  <a:lnTo>
                    <a:pt x="1180" y="1687"/>
                  </a:lnTo>
                  <a:cubicBezTo>
                    <a:pt x="1116" y="1796"/>
                    <a:pt x="959" y="1796"/>
                    <a:pt x="896" y="1687"/>
                  </a:cubicBezTo>
                </a:path>
              </a:pathLst>
            </a:custGeom>
            <a:solidFill>
              <a:srgbClr val="1C264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 name="Freeform 252">
              <a:extLst>
                <a:ext uri="{FF2B5EF4-FFF2-40B4-BE49-F238E27FC236}">
                  <a16:creationId xmlns:a16="http://schemas.microsoft.com/office/drawing/2014/main" id="{E17714B9-2B18-485C-A650-985794B3EE9A}"/>
                </a:ext>
              </a:extLst>
            </p:cNvPr>
            <p:cNvSpPr>
              <a:spLocks noChangeArrowheads="1"/>
            </p:cNvSpPr>
            <p:nvPr/>
          </p:nvSpPr>
          <p:spPr bwMode="auto">
            <a:xfrm>
              <a:off x="11799645" y="10092259"/>
              <a:ext cx="4774256" cy="285852"/>
            </a:xfrm>
            <a:custGeom>
              <a:avLst/>
              <a:gdLst>
                <a:gd name="T0" fmla="*/ 4198 w 4199"/>
                <a:gd name="T1" fmla="*/ 251 h 252"/>
                <a:gd name="T2" fmla="*/ 126 w 4199"/>
                <a:gd name="T3" fmla="*/ 251 h 252"/>
                <a:gd name="T4" fmla="*/ 126 w 4199"/>
                <a:gd name="T5" fmla="*/ 251 h 252"/>
                <a:gd name="T6" fmla="*/ 0 w 4199"/>
                <a:gd name="T7" fmla="*/ 125 h 252"/>
                <a:gd name="T8" fmla="*/ 0 w 4199"/>
                <a:gd name="T9" fmla="*/ 125 h 252"/>
                <a:gd name="T10" fmla="*/ 126 w 4199"/>
                <a:gd name="T11" fmla="*/ 0 h 252"/>
                <a:gd name="T12" fmla="*/ 4198 w 4199"/>
                <a:gd name="T13" fmla="*/ 0 h 252"/>
                <a:gd name="T14" fmla="*/ 4198 w 4199"/>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9" h="252">
                  <a:moveTo>
                    <a:pt x="4198" y="251"/>
                  </a:moveTo>
                  <a:lnTo>
                    <a:pt x="126" y="251"/>
                  </a:lnTo>
                  <a:lnTo>
                    <a:pt x="126" y="251"/>
                  </a:lnTo>
                  <a:cubicBezTo>
                    <a:pt x="57" y="251"/>
                    <a:pt x="0" y="195"/>
                    <a:pt x="0" y="125"/>
                  </a:cubicBezTo>
                  <a:lnTo>
                    <a:pt x="0" y="125"/>
                  </a:lnTo>
                  <a:cubicBezTo>
                    <a:pt x="0" y="56"/>
                    <a:pt x="57" y="0"/>
                    <a:pt x="126" y="0"/>
                  </a:cubicBezTo>
                  <a:lnTo>
                    <a:pt x="4198" y="0"/>
                  </a:lnTo>
                  <a:lnTo>
                    <a:pt x="4198" y="251"/>
                  </a:lnTo>
                </a:path>
              </a:pathLst>
            </a:custGeom>
            <a:solidFill>
              <a:schemeClr val="accent2"/>
            </a:solidFill>
            <a:ln>
              <a:noFill/>
            </a:ln>
            <a:effectLst/>
          </p:spPr>
          <p:txBody>
            <a:bodyPr wrap="none" anchor="ctr"/>
            <a:lstStyle/>
            <a:p>
              <a:endParaRPr lang="en-US"/>
            </a:p>
          </p:txBody>
        </p:sp>
        <p:sp>
          <p:nvSpPr>
            <p:cNvPr id="26" name="Rectángulo 634">
              <a:extLst>
                <a:ext uri="{FF2B5EF4-FFF2-40B4-BE49-F238E27FC236}">
                  <a16:creationId xmlns:a16="http://schemas.microsoft.com/office/drawing/2014/main" id="{6A0434EA-E16A-4A9A-8BDA-D438D8CC19A4}"/>
                </a:ext>
              </a:extLst>
            </p:cNvPr>
            <p:cNvSpPr/>
            <p:nvPr/>
          </p:nvSpPr>
          <p:spPr>
            <a:xfrm>
              <a:off x="12589331" y="10659577"/>
              <a:ext cx="3194884" cy="2215991"/>
            </a:xfrm>
            <a:prstGeom prst="rect">
              <a:avLst/>
            </a:prstGeom>
          </p:spPr>
          <p:txBody>
            <a:bodyPr wrap="square">
              <a:spAutoFit/>
            </a:bodyPr>
            <a:lstStyle/>
            <a:p>
              <a:pPr algn="ctr"/>
              <a:r>
                <a:rPr lang="en-US" sz="2300" dirty="0">
                  <a:solidFill>
                    <a:schemeClr val="bg1"/>
                  </a:solidFill>
                  <a:latin typeface="Lato" charset="0"/>
                  <a:ea typeface="Lato" charset="0"/>
                  <a:cs typeface="Lato" charset="0"/>
                </a:rPr>
                <a:t>To visually detect the position and the length of the line, the proposed architecture uses a Pixy2 vision sensor. </a:t>
              </a:r>
            </a:p>
          </p:txBody>
        </p:sp>
      </p:grpSp>
      <p:sp>
        <p:nvSpPr>
          <p:cNvPr id="27" name="Rectángulo 636">
            <a:extLst>
              <a:ext uri="{FF2B5EF4-FFF2-40B4-BE49-F238E27FC236}">
                <a16:creationId xmlns:a16="http://schemas.microsoft.com/office/drawing/2014/main" id="{75F6BFB0-2263-4073-99AD-080C9E919347}"/>
              </a:ext>
            </a:extLst>
          </p:cNvPr>
          <p:cNvSpPr/>
          <p:nvPr/>
        </p:nvSpPr>
        <p:spPr>
          <a:xfrm>
            <a:off x="19942856" y="10063930"/>
            <a:ext cx="3194884" cy="1862048"/>
          </a:xfrm>
          <a:prstGeom prst="rect">
            <a:avLst/>
          </a:prstGeom>
        </p:spPr>
        <p:txBody>
          <a:bodyPr wrap="square">
            <a:spAutoFit/>
          </a:bodyPr>
          <a:lstStyle/>
          <a:p>
            <a:pPr algn="ctr"/>
            <a:r>
              <a:rPr lang="en-US" sz="2300" dirty="0">
                <a:solidFill>
                  <a:schemeClr val="bg1"/>
                </a:solidFill>
                <a:latin typeface="Lato" charset="0"/>
                <a:ea typeface="Lato" charset="0"/>
                <a:cs typeface="Lato" charset="0"/>
              </a:rPr>
              <a:t> Our algorithm  identifies all the other lines in the image and calculates their intersection point</a:t>
            </a:r>
          </a:p>
        </p:txBody>
      </p:sp>
    </p:spTree>
    <p:extLst>
      <p:ext uri="{BB962C8B-B14F-4D97-AF65-F5344CB8AC3E}">
        <p14:creationId xmlns:p14="http://schemas.microsoft.com/office/powerpoint/2010/main" val="19823948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INF - 26 Light">
      <a:dk1>
        <a:srgbClr val="999999"/>
      </a:dk1>
      <a:lt1>
        <a:srgbClr val="FFFFFF"/>
      </a:lt1>
      <a:dk2>
        <a:srgbClr val="374556"/>
      </a:dk2>
      <a:lt2>
        <a:srgbClr val="FEFFFE"/>
      </a:lt2>
      <a:accent1>
        <a:srgbClr val="244653"/>
      </a:accent1>
      <a:accent2>
        <a:srgbClr val="299D8E"/>
      </a:accent2>
      <a:accent3>
        <a:srgbClr val="E9C36B"/>
      </a:accent3>
      <a:accent4>
        <a:srgbClr val="F4A260"/>
      </a:accent4>
      <a:accent5>
        <a:srgbClr val="E76D51"/>
      </a:accent5>
      <a:accent6>
        <a:srgbClr val="244653"/>
      </a:accent6>
      <a:hlink>
        <a:srgbClr val="9FD368"/>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1120</Words>
  <Application>Microsoft Office PowerPoint</Application>
  <PresentationFormat>Custom</PresentationFormat>
  <Paragraphs>77</Paragraphs>
  <Slides>14</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Calibri Light</vt:lpstr>
      <vt:lpstr>Lato</vt:lpstr>
      <vt:lpstr>Lato Heavy</vt:lpstr>
      <vt:lpstr>Lato Light</vt:lpstr>
      <vt:lpstr>Montserrat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2020-06-02T10:42:15Z</dcterms:created>
  <dcterms:modified xsi:type="dcterms:W3CDTF">2020-06-02T10:50:55Z</dcterms:modified>
</cp:coreProperties>
</file>